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344" r:id="rId5"/>
    <p:sldId id="267" r:id="rId6"/>
    <p:sldId id="268" r:id="rId7"/>
    <p:sldId id="261" r:id="rId8"/>
    <p:sldId id="260" r:id="rId9"/>
    <p:sldId id="263" r:id="rId10"/>
    <p:sldId id="262" r:id="rId11"/>
    <p:sldId id="264" r:id="rId12"/>
    <p:sldId id="352" r:id="rId13"/>
    <p:sldId id="266" r:id="rId14"/>
    <p:sldId id="265" r:id="rId15"/>
    <p:sldId id="269" r:id="rId16"/>
    <p:sldId id="349" r:id="rId17"/>
    <p:sldId id="350" r:id="rId18"/>
    <p:sldId id="351" r:id="rId19"/>
    <p:sldId id="270" r:id="rId20"/>
    <p:sldId id="271" r:id="rId21"/>
    <p:sldId id="272" r:id="rId22"/>
    <p:sldId id="273" r:id="rId23"/>
    <p:sldId id="276" r:id="rId24"/>
    <p:sldId id="275" r:id="rId25"/>
    <p:sldId id="274" r:id="rId26"/>
    <p:sldId id="277" r:id="rId27"/>
    <p:sldId id="278" r:id="rId28"/>
    <p:sldId id="279" r:id="rId29"/>
    <p:sldId id="280" r:id="rId30"/>
    <p:sldId id="291" r:id="rId31"/>
    <p:sldId id="292" r:id="rId32"/>
    <p:sldId id="293" r:id="rId33"/>
    <p:sldId id="281" r:id="rId34"/>
    <p:sldId id="282" r:id="rId35"/>
    <p:sldId id="287" r:id="rId36"/>
    <p:sldId id="283" r:id="rId37"/>
    <p:sldId id="284" r:id="rId38"/>
    <p:sldId id="285" r:id="rId39"/>
    <p:sldId id="288" r:id="rId40"/>
    <p:sldId id="289" r:id="rId41"/>
    <p:sldId id="308" r:id="rId42"/>
    <p:sldId id="294" r:id="rId43"/>
    <p:sldId id="309" r:id="rId44"/>
    <p:sldId id="290" r:id="rId45"/>
    <p:sldId id="295" r:id="rId46"/>
    <p:sldId id="296" r:id="rId47"/>
    <p:sldId id="297" r:id="rId48"/>
    <p:sldId id="298" r:id="rId49"/>
    <p:sldId id="299" r:id="rId50"/>
    <p:sldId id="301" r:id="rId51"/>
    <p:sldId id="300" r:id="rId52"/>
    <p:sldId id="302" r:id="rId53"/>
    <p:sldId id="303" r:id="rId54"/>
    <p:sldId id="304" r:id="rId55"/>
    <p:sldId id="306" r:id="rId56"/>
    <p:sldId id="310" r:id="rId57"/>
    <p:sldId id="311" r:id="rId58"/>
    <p:sldId id="312" r:id="rId59"/>
    <p:sldId id="313" r:id="rId60"/>
    <p:sldId id="314" r:id="rId61"/>
    <p:sldId id="319" r:id="rId62"/>
    <p:sldId id="315" r:id="rId63"/>
    <p:sldId id="318" r:id="rId64"/>
    <p:sldId id="316" r:id="rId65"/>
    <p:sldId id="317" r:id="rId66"/>
    <p:sldId id="320" r:id="rId67"/>
    <p:sldId id="347" r:id="rId68"/>
    <p:sldId id="322" r:id="rId69"/>
    <p:sldId id="323" r:id="rId70"/>
    <p:sldId id="321" r:id="rId71"/>
    <p:sldId id="348" r:id="rId72"/>
    <p:sldId id="324" r:id="rId73"/>
    <p:sldId id="325" r:id="rId74"/>
    <p:sldId id="326" r:id="rId75"/>
    <p:sldId id="327" r:id="rId76"/>
    <p:sldId id="328" r:id="rId77"/>
    <p:sldId id="329" r:id="rId78"/>
    <p:sldId id="353" r:id="rId79"/>
    <p:sldId id="354" r:id="rId80"/>
    <p:sldId id="330" r:id="rId81"/>
    <p:sldId id="331" r:id="rId82"/>
    <p:sldId id="332" r:id="rId83"/>
    <p:sldId id="333" r:id="rId84"/>
    <p:sldId id="334" r:id="rId85"/>
    <p:sldId id="345" r:id="rId86"/>
    <p:sldId id="335" r:id="rId87"/>
    <p:sldId id="336" r:id="rId88"/>
    <p:sldId id="337" r:id="rId89"/>
    <p:sldId id="339" r:id="rId90"/>
    <p:sldId id="338" r:id="rId91"/>
    <p:sldId id="340" r:id="rId92"/>
    <p:sldId id="341" r:id="rId93"/>
    <p:sldId id="342" r:id="rId94"/>
    <p:sldId id="343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49" autoAdjust="0"/>
  </p:normalViewPr>
  <p:slideViewPr>
    <p:cSldViewPr snapToGrid="0">
      <p:cViewPr varScale="1">
        <p:scale>
          <a:sx n="68" d="100"/>
          <a:sy n="68" d="100"/>
        </p:scale>
        <p:origin x="5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B3164-6EBC-44D7-8A7C-67B8EF0D78E0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A07B56-2D75-44AA-9B84-ECF96CF254CC}">
      <dgm:prSet/>
      <dgm:spPr/>
      <dgm:t>
        <a:bodyPr/>
        <a:lstStyle/>
        <a:p>
          <a:r>
            <a:rPr lang="en-US"/>
            <a:t>Isolate</a:t>
          </a:r>
        </a:p>
      </dgm:t>
    </dgm:pt>
    <dgm:pt modelId="{D0B306FD-DB57-485C-975B-9644822EC6C3}" type="parTrans" cxnId="{20977BEF-C4CC-4377-AD0B-12ACE2D95EF3}">
      <dgm:prSet/>
      <dgm:spPr/>
      <dgm:t>
        <a:bodyPr/>
        <a:lstStyle/>
        <a:p>
          <a:endParaRPr lang="en-US"/>
        </a:p>
      </dgm:t>
    </dgm:pt>
    <dgm:pt modelId="{D0A715B9-5241-4FA9-9A7E-F388CA1707A3}" type="sibTrans" cxnId="{20977BEF-C4CC-4377-AD0B-12ACE2D95EF3}">
      <dgm:prSet/>
      <dgm:spPr/>
      <dgm:t>
        <a:bodyPr/>
        <a:lstStyle/>
        <a:p>
          <a:endParaRPr lang="en-US"/>
        </a:p>
      </dgm:t>
    </dgm:pt>
    <dgm:pt modelId="{444F5808-90AB-40D0-A0FC-88DFBCC0A5F9}">
      <dgm:prSet custT="1"/>
      <dgm:spPr/>
      <dgm:t>
        <a:bodyPr/>
        <a:lstStyle/>
        <a:p>
          <a:r>
            <a:rPr lang="en-US" sz="2000" dirty="0"/>
            <a:t>Isolate your boat’s ground with a isolation transformer or a ground isolator.</a:t>
          </a:r>
        </a:p>
      </dgm:t>
    </dgm:pt>
    <dgm:pt modelId="{03E4E02F-AD26-4069-8E50-5ABC369466BB}" type="parTrans" cxnId="{3452EB41-436A-4BD2-9C01-DE0D3113EE15}">
      <dgm:prSet/>
      <dgm:spPr/>
      <dgm:t>
        <a:bodyPr/>
        <a:lstStyle/>
        <a:p>
          <a:endParaRPr lang="en-US"/>
        </a:p>
      </dgm:t>
    </dgm:pt>
    <dgm:pt modelId="{56506E9F-956B-43A1-8740-EA37DA6E507E}" type="sibTrans" cxnId="{3452EB41-436A-4BD2-9C01-DE0D3113EE15}">
      <dgm:prSet/>
      <dgm:spPr/>
      <dgm:t>
        <a:bodyPr/>
        <a:lstStyle/>
        <a:p>
          <a:endParaRPr lang="en-US"/>
        </a:p>
      </dgm:t>
    </dgm:pt>
    <dgm:pt modelId="{22F61A83-C75F-42A9-A65A-A249FB994DDC}">
      <dgm:prSet/>
      <dgm:spPr/>
      <dgm:t>
        <a:bodyPr/>
        <a:lstStyle/>
        <a:p>
          <a:r>
            <a:rPr lang="en-US" dirty="0"/>
            <a:t>Do NOT bond everything</a:t>
          </a:r>
        </a:p>
      </dgm:t>
    </dgm:pt>
    <dgm:pt modelId="{07C1613F-ACEB-4F47-A4FA-1F5EA77D85DD}" type="parTrans" cxnId="{03E742BF-3A57-4E47-9DAC-FD68C5CFC8F5}">
      <dgm:prSet/>
      <dgm:spPr/>
      <dgm:t>
        <a:bodyPr/>
        <a:lstStyle/>
        <a:p>
          <a:endParaRPr lang="en-US"/>
        </a:p>
      </dgm:t>
    </dgm:pt>
    <dgm:pt modelId="{7F8B6A10-BF97-4C50-860B-1192AC465FDB}" type="sibTrans" cxnId="{03E742BF-3A57-4E47-9DAC-FD68C5CFC8F5}">
      <dgm:prSet/>
      <dgm:spPr/>
      <dgm:t>
        <a:bodyPr/>
        <a:lstStyle/>
        <a:p>
          <a:endParaRPr lang="en-US"/>
        </a:p>
      </dgm:t>
    </dgm:pt>
    <dgm:pt modelId="{300F63F9-3E9F-4BAE-B5BE-B3608FBA7ABA}">
      <dgm:prSet custT="1"/>
      <dgm:spPr/>
      <dgm:t>
        <a:bodyPr/>
        <a:lstStyle/>
        <a:p>
          <a:r>
            <a:rPr lang="en-US" sz="2000" dirty="0"/>
            <a:t>Do NOT bond through-hulls to the zinc if not otherwise connected to engine ground.</a:t>
          </a:r>
        </a:p>
      </dgm:t>
    </dgm:pt>
    <dgm:pt modelId="{72D47A09-3DFB-47BE-8270-C8F179DF8CD2}" type="parTrans" cxnId="{7CEB2B1D-732D-48E1-9D40-B89625ECD9A1}">
      <dgm:prSet/>
      <dgm:spPr/>
      <dgm:t>
        <a:bodyPr/>
        <a:lstStyle/>
        <a:p>
          <a:endParaRPr lang="en-US"/>
        </a:p>
      </dgm:t>
    </dgm:pt>
    <dgm:pt modelId="{366909BC-2745-440F-B393-EAA388ED9904}" type="sibTrans" cxnId="{7CEB2B1D-732D-48E1-9D40-B89625ECD9A1}">
      <dgm:prSet/>
      <dgm:spPr/>
      <dgm:t>
        <a:bodyPr/>
        <a:lstStyle/>
        <a:p>
          <a:endParaRPr lang="en-US"/>
        </a:p>
      </dgm:t>
    </dgm:pt>
    <dgm:pt modelId="{A602C213-B8FB-4DE3-B793-6008C6AA4F25}">
      <dgm:prSet/>
      <dgm:spPr/>
      <dgm:t>
        <a:bodyPr/>
        <a:lstStyle/>
        <a:p>
          <a:r>
            <a:rPr lang="en-US" dirty="0"/>
            <a:t>Measure leakage</a:t>
          </a:r>
        </a:p>
      </dgm:t>
    </dgm:pt>
    <dgm:pt modelId="{69F87F3F-1692-4F91-B013-124A93C4A975}" type="parTrans" cxnId="{D5741ABF-EC10-4892-807B-979A8AE4DF51}">
      <dgm:prSet/>
      <dgm:spPr/>
      <dgm:t>
        <a:bodyPr/>
        <a:lstStyle/>
        <a:p>
          <a:endParaRPr lang="en-US"/>
        </a:p>
      </dgm:t>
    </dgm:pt>
    <dgm:pt modelId="{64392B79-E899-4D80-A610-A25F8B43FD69}" type="sibTrans" cxnId="{D5741ABF-EC10-4892-807B-979A8AE4DF51}">
      <dgm:prSet/>
      <dgm:spPr/>
      <dgm:t>
        <a:bodyPr/>
        <a:lstStyle/>
        <a:p>
          <a:endParaRPr lang="en-US"/>
        </a:p>
      </dgm:t>
    </dgm:pt>
    <dgm:pt modelId="{D4D7C674-BEF9-4C38-95B8-EF90710D0A70}">
      <dgm:prSet custT="1"/>
      <dgm:spPr/>
      <dgm:t>
        <a:bodyPr/>
        <a:lstStyle/>
        <a:p>
          <a:r>
            <a:rPr lang="en-US" sz="1800" dirty="0"/>
            <a:t>Use a clamp-on AC ammeter to measure the current in your AND your neighbors shore power cords.  Any reading over 60 mA is a cause for concern (the meter needs to have a resolution of at least 0.010A per digit).</a:t>
          </a:r>
        </a:p>
      </dgm:t>
    </dgm:pt>
    <dgm:pt modelId="{11F82690-813B-459C-AFF9-48BC75F26910}" type="parTrans" cxnId="{7BD8D2F5-43CE-4171-B004-DDD3A8A16525}">
      <dgm:prSet/>
      <dgm:spPr/>
      <dgm:t>
        <a:bodyPr/>
        <a:lstStyle/>
        <a:p>
          <a:endParaRPr lang="en-US"/>
        </a:p>
      </dgm:t>
    </dgm:pt>
    <dgm:pt modelId="{7D857206-343F-4080-B8B0-76440A9327F2}" type="sibTrans" cxnId="{7BD8D2F5-43CE-4171-B004-DDD3A8A16525}">
      <dgm:prSet/>
      <dgm:spPr/>
      <dgm:t>
        <a:bodyPr/>
        <a:lstStyle/>
        <a:p>
          <a:endParaRPr lang="en-US"/>
        </a:p>
      </dgm:t>
    </dgm:pt>
    <dgm:pt modelId="{EE74D0D0-844D-465A-8E78-2E7582FA5324}" type="pres">
      <dgm:prSet presAssocID="{610B3164-6EBC-44D7-8A7C-67B8EF0D78E0}" presName="Name0" presStyleCnt="0">
        <dgm:presLayoutVars>
          <dgm:dir/>
          <dgm:animLvl val="lvl"/>
          <dgm:resizeHandles val="exact"/>
        </dgm:presLayoutVars>
      </dgm:prSet>
      <dgm:spPr/>
    </dgm:pt>
    <dgm:pt modelId="{81C65678-3BA7-4FD0-9398-76549B394FFC}" type="pres">
      <dgm:prSet presAssocID="{9EA07B56-2D75-44AA-9B84-ECF96CF254CC}" presName="composite" presStyleCnt="0"/>
      <dgm:spPr/>
    </dgm:pt>
    <dgm:pt modelId="{D2728853-7B3A-42E2-8904-CFCA2D3AED36}" type="pres">
      <dgm:prSet presAssocID="{9EA07B56-2D75-44AA-9B84-ECF96CF254CC}" presName="parTx" presStyleLbl="alignNode1" presStyleIdx="0" presStyleCnt="3">
        <dgm:presLayoutVars>
          <dgm:chMax val="0"/>
          <dgm:chPref val="0"/>
        </dgm:presLayoutVars>
      </dgm:prSet>
      <dgm:spPr/>
    </dgm:pt>
    <dgm:pt modelId="{D0F52EDB-E446-4C7B-BB31-A6DE3F7E3D3C}" type="pres">
      <dgm:prSet presAssocID="{9EA07B56-2D75-44AA-9B84-ECF96CF254CC}" presName="desTx" presStyleLbl="alignAccFollowNode1" presStyleIdx="0" presStyleCnt="3">
        <dgm:presLayoutVars/>
      </dgm:prSet>
      <dgm:spPr/>
    </dgm:pt>
    <dgm:pt modelId="{58B75341-DF7A-4E2E-A3BF-4C1073C91854}" type="pres">
      <dgm:prSet presAssocID="{D0A715B9-5241-4FA9-9A7E-F388CA1707A3}" presName="space" presStyleCnt="0"/>
      <dgm:spPr/>
    </dgm:pt>
    <dgm:pt modelId="{6EBBBFA9-8C9E-485D-9BDD-9C8CF7B0BCC6}" type="pres">
      <dgm:prSet presAssocID="{22F61A83-C75F-42A9-A65A-A249FB994DDC}" presName="composite" presStyleCnt="0"/>
      <dgm:spPr/>
    </dgm:pt>
    <dgm:pt modelId="{C548993F-9512-4C18-B34D-9C225BC70790}" type="pres">
      <dgm:prSet presAssocID="{22F61A83-C75F-42A9-A65A-A249FB994DDC}" presName="parTx" presStyleLbl="alignNode1" presStyleIdx="1" presStyleCnt="3">
        <dgm:presLayoutVars>
          <dgm:chMax val="0"/>
          <dgm:chPref val="0"/>
        </dgm:presLayoutVars>
      </dgm:prSet>
      <dgm:spPr/>
    </dgm:pt>
    <dgm:pt modelId="{E007E4D4-1BDE-4F2B-9DDB-A6551099E601}" type="pres">
      <dgm:prSet presAssocID="{22F61A83-C75F-42A9-A65A-A249FB994DDC}" presName="desTx" presStyleLbl="alignAccFollowNode1" presStyleIdx="1" presStyleCnt="3">
        <dgm:presLayoutVars/>
      </dgm:prSet>
      <dgm:spPr/>
    </dgm:pt>
    <dgm:pt modelId="{BF7151DF-5B89-4752-8F5C-9F16EA32A6FF}" type="pres">
      <dgm:prSet presAssocID="{7F8B6A10-BF97-4C50-860B-1192AC465FDB}" presName="space" presStyleCnt="0"/>
      <dgm:spPr/>
    </dgm:pt>
    <dgm:pt modelId="{0A11EACC-FAD5-4F3F-A217-7C4B8E834A51}" type="pres">
      <dgm:prSet presAssocID="{A602C213-B8FB-4DE3-B793-6008C6AA4F25}" presName="composite" presStyleCnt="0"/>
      <dgm:spPr/>
    </dgm:pt>
    <dgm:pt modelId="{CA56C423-15CD-4D0A-B6CB-42C01A607377}" type="pres">
      <dgm:prSet presAssocID="{A602C213-B8FB-4DE3-B793-6008C6AA4F25}" presName="parTx" presStyleLbl="alignNode1" presStyleIdx="2" presStyleCnt="3">
        <dgm:presLayoutVars>
          <dgm:chMax val="0"/>
          <dgm:chPref val="0"/>
        </dgm:presLayoutVars>
      </dgm:prSet>
      <dgm:spPr/>
    </dgm:pt>
    <dgm:pt modelId="{AF965307-2F34-42E1-8BD6-BD0286A8ACED}" type="pres">
      <dgm:prSet presAssocID="{A602C213-B8FB-4DE3-B793-6008C6AA4F25}" presName="desTx" presStyleLbl="alignAccFollowNode1" presStyleIdx="2" presStyleCnt="3">
        <dgm:presLayoutVars/>
      </dgm:prSet>
      <dgm:spPr/>
    </dgm:pt>
  </dgm:ptLst>
  <dgm:cxnLst>
    <dgm:cxn modelId="{7CEB2B1D-732D-48E1-9D40-B89625ECD9A1}" srcId="{22F61A83-C75F-42A9-A65A-A249FB994DDC}" destId="{300F63F9-3E9F-4BAE-B5BE-B3608FBA7ABA}" srcOrd="0" destOrd="0" parTransId="{72D47A09-3DFB-47BE-8270-C8F179DF8CD2}" sibTransId="{366909BC-2745-440F-B393-EAA388ED9904}"/>
    <dgm:cxn modelId="{3452EB41-436A-4BD2-9C01-DE0D3113EE15}" srcId="{9EA07B56-2D75-44AA-9B84-ECF96CF254CC}" destId="{444F5808-90AB-40D0-A0FC-88DFBCC0A5F9}" srcOrd="0" destOrd="0" parTransId="{03E4E02F-AD26-4069-8E50-5ABC369466BB}" sibTransId="{56506E9F-956B-43A1-8740-EA37DA6E507E}"/>
    <dgm:cxn modelId="{42103B6E-80B4-4AD0-9C6A-597BDDA5ECF1}" type="presOf" srcId="{D4D7C674-BEF9-4C38-95B8-EF90710D0A70}" destId="{AF965307-2F34-42E1-8BD6-BD0286A8ACED}" srcOrd="0" destOrd="0" presId="urn:microsoft.com/office/officeart/2016/7/layout/HorizontalActionList"/>
    <dgm:cxn modelId="{EC40D99C-F7DF-48D3-A609-D0E2831E25CD}" type="presOf" srcId="{A602C213-B8FB-4DE3-B793-6008C6AA4F25}" destId="{CA56C423-15CD-4D0A-B6CB-42C01A607377}" srcOrd="0" destOrd="0" presId="urn:microsoft.com/office/officeart/2016/7/layout/HorizontalActionList"/>
    <dgm:cxn modelId="{A136FEA7-F8E3-42E8-A5DE-43F84339DE77}" type="presOf" srcId="{300F63F9-3E9F-4BAE-B5BE-B3608FBA7ABA}" destId="{E007E4D4-1BDE-4F2B-9DDB-A6551099E601}" srcOrd="0" destOrd="0" presId="urn:microsoft.com/office/officeart/2016/7/layout/HorizontalActionList"/>
    <dgm:cxn modelId="{DFECB5B7-1D25-4734-9A07-DE46BD83911F}" type="presOf" srcId="{22F61A83-C75F-42A9-A65A-A249FB994DDC}" destId="{C548993F-9512-4C18-B34D-9C225BC70790}" srcOrd="0" destOrd="0" presId="urn:microsoft.com/office/officeart/2016/7/layout/HorizontalActionList"/>
    <dgm:cxn modelId="{D5741ABF-EC10-4892-807B-979A8AE4DF51}" srcId="{610B3164-6EBC-44D7-8A7C-67B8EF0D78E0}" destId="{A602C213-B8FB-4DE3-B793-6008C6AA4F25}" srcOrd="2" destOrd="0" parTransId="{69F87F3F-1692-4F91-B013-124A93C4A975}" sibTransId="{64392B79-E899-4D80-A610-A25F8B43FD69}"/>
    <dgm:cxn modelId="{03E742BF-3A57-4E47-9DAC-FD68C5CFC8F5}" srcId="{610B3164-6EBC-44D7-8A7C-67B8EF0D78E0}" destId="{22F61A83-C75F-42A9-A65A-A249FB994DDC}" srcOrd="1" destOrd="0" parTransId="{07C1613F-ACEB-4F47-A4FA-1F5EA77D85DD}" sibTransId="{7F8B6A10-BF97-4C50-860B-1192AC465FDB}"/>
    <dgm:cxn modelId="{DCB911D0-B8BE-48EE-AAB2-A7EED0C085D7}" type="presOf" srcId="{610B3164-6EBC-44D7-8A7C-67B8EF0D78E0}" destId="{EE74D0D0-844D-465A-8E78-2E7582FA5324}" srcOrd="0" destOrd="0" presId="urn:microsoft.com/office/officeart/2016/7/layout/HorizontalActionList"/>
    <dgm:cxn modelId="{D676C0EA-8CCB-49F1-B80F-812A81A65356}" type="presOf" srcId="{9EA07B56-2D75-44AA-9B84-ECF96CF254CC}" destId="{D2728853-7B3A-42E2-8904-CFCA2D3AED36}" srcOrd="0" destOrd="0" presId="urn:microsoft.com/office/officeart/2016/7/layout/HorizontalActionList"/>
    <dgm:cxn modelId="{AEEBE9EB-41D0-49FA-B4FF-826E90AE416E}" type="presOf" srcId="{444F5808-90AB-40D0-A0FC-88DFBCC0A5F9}" destId="{D0F52EDB-E446-4C7B-BB31-A6DE3F7E3D3C}" srcOrd="0" destOrd="0" presId="urn:microsoft.com/office/officeart/2016/7/layout/HorizontalActionList"/>
    <dgm:cxn modelId="{20977BEF-C4CC-4377-AD0B-12ACE2D95EF3}" srcId="{610B3164-6EBC-44D7-8A7C-67B8EF0D78E0}" destId="{9EA07B56-2D75-44AA-9B84-ECF96CF254CC}" srcOrd="0" destOrd="0" parTransId="{D0B306FD-DB57-485C-975B-9644822EC6C3}" sibTransId="{D0A715B9-5241-4FA9-9A7E-F388CA1707A3}"/>
    <dgm:cxn modelId="{7BD8D2F5-43CE-4171-B004-DDD3A8A16525}" srcId="{A602C213-B8FB-4DE3-B793-6008C6AA4F25}" destId="{D4D7C674-BEF9-4C38-95B8-EF90710D0A70}" srcOrd="0" destOrd="0" parTransId="{11F82690-813B-459C-AFF9-48BC75F26910}" sibTransId="{7D857206-343F-4080-B8B0-76440A9327F2}"/>
    <dgm:cxn modelId="{0185FD7B-7A03-4C77-A781-CABF46C9E16B}" type="presParOf" srcId="{EE74D0D0-844D-465A-8E78-2E7582FA5324}" destId="{81C65678-3BA7-4FD0-9398-76549B394FFC}" srcOrd="0" destOrd="0" presId="urn:microsoft.com/office/officeart/2016/7/layout/HorizontalActionList"/>
    <dgm:cxn modelId="{3F4802C9-0AC5-4C34-A76F-96AED54E8F9B}" type="presParOf" srcId="{81C65678-3BA7-4FD0-9398-76549B394FFC}" destId="{D2728853-7B3A-42E2-8904-CFCA2D3AED36}" srcOrd="0" destOrd="0" presId="urn:microsoft.com/office/officeart/2016/7/layout/HorizontalActionList"/>
    <dgm:cxn modelId="{FEEC7978-FE2E-4E69-B748-95F9AA514D05}" type="presParOf" srcId="{81C65678-3BA7-4FD0-9398-76549B394FFC}" destId="{D0F52EDB-E446-4C7B-BB31-A6DE3F7E3D3C}" srcOrd="1" destOrd="0" presId="urn:microsoft.com/office/officeart/2016/7/layout/HorizontalActionList"/>
    <dgm:cxn modelId="{D5D6AB7E-2C00-4740-B1E0-6253998CFF41}" type="presParOf" srcId="{EE74D0D0-844D-465A-8E78-2E7582FA5324}" destId="{58B75341-DF7A-4E2E-A3BF-4C1073C91854}" srcOrd="1" destOrd="0" presId="urn:microsoft.com/office/officeart/2016/7/layout/HorizontalActionList"/>
    <dgm:cxn modelId="{7113E5D4-0068-45A3-9DE8-26DF98673A5F}" type="presParOf" srcId="{EE74D0D0-844D-465A-8E78-2E7582FA5324}" destId="{6EBBBFA9-8C9E-485D-9BDD-9C8CF7B0BCC6}" srcOrd="2" destOrd="0" presId="urn:microsoft.com/office/officeart/2016/7/layout/HorizontalActionList"/>
    <dgm:cxn modelId="{ACC4B330-EAAE-44B5-A057-17CC74A979E0}" type="presParOf" srcId="{6EBBBFA9-8C9E-485D-9BDD-9C8CF7B0BCC6}" destId="{C548993F-9512-4C18-B34D-9C225BC70790}" srcOrd="0" destOrd="0" presId="urn:microsoft.com/office/officeart/2016/7/layout/HorizontalActionList"/>
    <dgm:cxn modelId="{DBD43C76-A859-46C7-8680-4AF7F2A0CB1C}" type="presParOf" srcId="{6EBBBFA9-8C9E-485D-9BDD-9C8CF7B0BCC6}" destId="{E007E4D4-1BDE-4F2B-9DDB-A6551099E601}" srcOrd="1" destOrd="0" presId="urn:microsoft.com/office/officeart/2016/7/layout/HorizontalActionList"/>
    <dgm:cxn modelId="{D18FD4E0-4F72-4188-A86D-4A67348A96C1}" type="presParOf" srcId="{EE74D0D0-844D-465A-8E78-2E7582FA5324}" destId="{BF7151DF-5B89-4752-8F5C-9F16EA32A6FF}" srcOrd="3" destOrd="0" presId="urn:microsoft.com/office/officeart/2016/7/layout/HorizontalActionList"/>
    <dgm:cxn modelId="{956705F4-56BE-44AB-9269-66995157E963}" type="presParOf" srcId="{EE74D0D0-844D-465A-8E78-2E7582FA5324}" destId="{0A11EACC-FAD5-4F3F-A217-7C4B8E834A51}" srcOrd="4" destOrd="0" presId="urn:microsoft.com/office/officeart/2016/7/layout/HorizontalActionList"/>
    <dgm:cxn modelId="{47ECD805-198B-48D4-B500-FF7802376ED9}" type="presParOf" srcId="{0A11EACC-FAD5-4F3F-A217-7C4B8E834A51}" destId="{CA56C423-15CD-4D0A-B6CB-42C01A607377}" srcOrd="0" destOrd="0" presId="urn:microsoft.com/office/officeart/2016/7/layout/HorizontalActionList"/>
    <dgm:cxn modelId="{68C57434-0375-4C62-B242-B35C3FDC78F1}" type="presParOf" srcId="{0A11EACC-FAD5-4F3F-A217-7C4B8E834A51}" destId="{AF965307-2F34-42E1-8BD6-BD0286A8ACED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23E57-6FB3-4A21-8A49-F02A1B5EFC20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96AD9F-7557-4FEB-917B-9B21E8B17580}">
      <dgm:prSet/>
      <dgm:spPr/>
      <dgm:t>
        <a:bodyPr/>
        <a:lstStyle/>
        <a:p>
          <a:r>
            <a:rPr lang="en-US"/>
            <a:t>120VAC safety ground.</a:t>
          </a:r>
        </a:p>
      </dgm:t>
    </dgm:pt>
    <dgm:pt modelId="{39BC5DE1-CC5B-4620-A79E-AD2C1A4D3188}" type="parTrans" cxnId="{F2EECFDA-8A24-464B-8AAB-6BFDDE898C53}">
      <dgm:prSet/>
      <dgm:spPr/>
      <dgm:t>
        <a:bodyPr/>
        <a:lstStyle/>
        <a:p>
          <a:endParaRPr lang="en-US"/>
        </a:p>
      </dgm:t>
    </dgm:pt>
    <dgm:pt modelId="{98B5D408-2558-429D-9E99-E51DC711E96F}" type="sibTrans" cxnId="{F2EECFDA-8A24-464B-8AAB-6BFDDE898C53}">
      <dgm:prSet/>
      <dgm:spPr/>
      <dgm:t>
        <a:bodyPr/>
        <a:lstStyle/>
        <a:p>
          <a:endParaRPr lang="en-US"/>
        </a:p>
      </dgm:t>
    </dgm:pt>
    <dgm:pt modelId="{D8B0728E-341D-433F-849B-3BCF4EED3AA2}">
      <dgm:prSet/>
      <dgm:spPr/>
      <dgm:t>
        <a:bodyPr/>
        <a:lstStyle/>
        <a:p>
          <a:r>
            <a:rPr lang="en-US"/>
            <a:t>12VDC ground</a:t>
          </a:r>
        </a:p>
      </dgm:t>
    </dgm:pt>
    <dgm:pt modelId="{A5A87FE7-E776-4306-B85F-3DD60B28CE44}" type="parTrans" cxnId="{5B1413F3-D2A9-45F6-A8A5-0409DC0C38FB}">
      <dgm:prSet/>
      <dgm:spPr/>
      <dgm:t>
        <a:bodyPr/>
        <a:lstStyle/>
        <a:p>
          <a:endParaRPr lang="en-US"/>
        </a:p>
      </dgm:t>
    </dgm:pt>
    <dgm:pt modelId="{C496CD6B-A6C6-4AA1-B597-54B13A4A7F46}" type="sibTrans" cxnId="{5B1413F3-D2A9-45F6-A8A5-0409DC0C38FB}">
      <dgm:prSet/>
      <dgm:spPr/>
      <dgm:t>
        <a:bodyPr/>
        <a:lstStyle/>
        <a:p>
          <a:endParaRPr lang="en-US"/>
        </a:p>
      </dgm:t>
    </dgm:pt>
    <dgm:pt modelId="{252A20A9-6F49-495A-B50D-BEBD9B7544AC}">
      <dgm:prSet/>
      <dgm:spPr/>
      <dgm:t>
        <a:bodyPr/>
        <a:lstStyle/>
        <a:p>
          <a:r>
            <a:rPr lang="en-US"/>
            <a:t>Electrolysis connections</a:t>
          </a:r>
        </a:p>
      </dgm:t>
    </dgm:pt>
    <dgm:pt modelId="{F2FB3294-9BA1-4D35-A14B-49EFED8B56BC}" type="parTrans" cxnId="{22C130C3-96B8-444B-B84F-5B8AFB996DA7}">
      <dgm:prSet/>
      <dgm:spPr/>
      <dgm:t>
        <a:bodyPr/>
        <a:lstStyle/>
        <a:p>
          <a:endParaRPr lang="en-US"/>
        </a:p>
      </dgm:t>
    </dgm:pt>
    <dgm:pt modelId="{29AD8723-2FC2-4A52-AC12-8B68B8FF6AE6}" type="sibTrans" cxnId="{22C130C3-96B8-444B-B84F-5B8AFB996DA7}">
      <dgm:prSet/>
      <dgm:spPr/>
      <dgm:t>
        <a:bodyPr/>
        <a:lstStyle/>
        <a:p>
          <a:endParaRPr lang="en-US"/>
        </a:p>
      </dgm:t>
    </dgm:pt>
    <dgm:pt modelId="{5AA86F49-668F-4A0C-85D2-4395623DA2B6}">
      <dgm:prSet/>
      <dgm:spPr>
        <a:gradFill rotWithShape="0">
          <a:gsLst>
            <a:gs pos="100000">
              <a:srgbClr val="00B050"/>
            </a:gs>
            <a:gs pos="0">
              <a:srgbClr val="00B050"/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Radio grounds</a:t>
          </a:r>
        </a:p>
      </dgm:t>
    </dgm:pt>
    <dgm:pt modelId="{F8C179FC-FD31-4436-A4EA-3EF873357F83}" type="parTrans" cxnId="{0DEA9404-AB4F-4318-9D50-EB2329C1642B}">
      <dgm:prSet/>
      <dgm:spPr/>
      <dgm:t>
        <a:bodyPr/>
        <a:lstStyle/>
        <a:p>
          <a:endParaRPr lang="en-US"/>
        </a:p>
      </dgm:t>
    </dgm:pt>
    <dgm:pt modelId="{21D69E00-4E0C-415E-A7EA-CE38DE60569F}" type="sibTrans" cxnId="{0DEA9404-AB4F-4318-9D50-EB2329C1642B}">
      <dgm:prSet/>
      <dgm:spPr/>
      <dgm:t>
        <a:bodyPr/>
        <a:lstStyle/>
        <a:p>
          <a:endParaRPr lang="en-US"/>
        </a:p>
      </dgm:t>
    </dgm:pt>
    <dgm:pt modelId="{40F65329-809E-4869-ADBC-A1E3257A75B1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/>
            <a:t>Lightning grounds</a:t>
          </a:r>
        </a:p>
      </dgm:t>
    </dgm:pt>
    <dgm:pt modelId="{9CE99DC2-A1ED-4132-9EDB-E0164C1E5B19}" type="parTrans" cxnId="{222FC37F-5B91-4BCC-9E56-B29C4A152170}">
      <dgm:prSet/>
      <dgm:spPr/>
      <dgm:t>
        <a:bodyPr/>
        <a:lstStyle/>
        <a:p>
          <a:endParaRPr lang="en-US"/>
        </a:p>
      </dgm:t>
    </dgm:pt>
    <dgm:pt modelId="{896A59E2-0CC4-4C94-B320-EBCD79BE9253}" type="sibTrans" cxnId="{222FC37F-5B91-4BCC-9E56-B29C4A152170}">
      <dgm:prSet/>
      <dgm:spPr/>
      <dgm:t>
        <a:bodyPr/>
        <a:lstStyle/>
        <a:p>
          <a:endParaRPr lang="en-US"/>
        </a:p>
      </dgm:t>
    </dgm:pt>
    <dgm:pt modelId="{5C75A13F-DB1C-4863-86D0-B9EB6DB1D3C3}" type="pres">
      <dgm:prSet presAssocID="{83123E57-6FB3-4A21-8A49-F02A1B5EFC20}" presName="diagram" presStyleCnt="0">
        <dgm:presLayoutVars>
          <dgm:dir/>
          <dgm:resizeHandles val="exact"/>
        </dgm:presLayoutVars>
      </dgm:prSet>
      <dgm:spPr/>
    </dgm:pt>
    <dgm:pt modelId="{E57F9C7E-BAE4-420A-8669-88B8F967A85A}" type="pres">
      <dgm:prSet presAssocID="{1496AD9F-7557-4FEB-917B-9B21E8B17580}" presName="node" presStyleLbl="node1" presStyleIdx="0" presStyleCnt="5">
        <dgm:presLayoutVars>
          <dgm:bulletEnabled val="1"/>
        </dgm:presLayoutVars>
      </dgm:prSet>
      <dgm:spPr/>
    </dgm:pt>
    <dgm:pt modelId="{18BF6075-FD07-48C0-9DC8-B0816BBC98DD}" type="pres">
      <dgm:prSet presAssocID="{98B5D408-2558-429D-9E99-E51DC711E96F}" presName="sibTrans" presStyleCnt="0"/>
      <dgm:spPr/>
    </dgm:pt>
    <dgm:pt modelId="{83DD2354-29F2-4282-B9E3-A8E8DB493F07}" type="pres">
      <dgm:prSet presAssocID="{D8B0728E-341D-433F-849B-3BCF4EED3AA2}" presName="node" presStyleLbl="node1" presStyleIdx="1" presStyleCnt="5">
        <dgm:presLayoutVars>
          <dgm:bulletEnabled val="1"/>
        </dgm:presLayoutVars>
      </dgm:prSet>
      <dgm:spPr/>
    </dgm:pt>
    <dgm:pt modelId="{3807C145-C7ED-46D0-ABA4-A10A0E0022C5}" type="pres">
      <dgm:prSet presAssocID="{C496CD6B-A6C6-4AA1-B597-54B13A4A7F46}" presName="sibTrans" presStyleCnt="0"/>
      <dgm:spPr/>
    </dgm:pt>
    <dgm:pt modelId="{E96793D7-2848-499C-8978-8E38CD5B7C65}" type="pres">
      <dgm:prSet presAssocID="{252A20A9-6F49-495A-B50D-BEBD9B7544AC}" presName="node" presStyleLbl="node1" presStyleIdx="2" presStyleCnt="5">
        <dgm:presLayoutVars>
          <dgm:bulletEnabled val="1"/>
        </dgm:presLayoutVars>
      </dgm:prSet>
      <dgm:spPr/>
    </dgm:pt>
    <dgm:pt modelId="{1B60B40D-C5F5-47BB-AC5C-8FBC3811EE61}" type="pres">
      <dgm:prSet presAssocID="{29AD8723-2FC2-4A52-AC12-8B68B8FF6AE6}" presName="sibTrans" presStyleCnt="0"/>
      <dgm:spPr/>
    </dgm:pt>
    <dgm:pt modelId="{093A55EA-E79E-4A1F-86E3-0D8CF1E951F6}" type="pres">
      <dgm:prSet presAssocID="{5AA86F49-668F-4A0C-85D2-4395623DA2B6}" presName="node" presStyleLbl="node1" presStyleIdx="3" presStyleCnt="5">
        <dgm:presLayoutVars>
          <dgm:bulletEnabled val="1"/>
        </dgm:presLayoutVars>
      </dgm:prSet>
      <dgm:spPr/>
    </dgm:pt>
    <dgm:pt modelId="{9460EA52-BBC5-434D-9FF3-4E470B1F98AB}" type="pres">
      <dgm:prSet presAssocID="{21D69E00-4E0C-415E-A7EA-CE38DE60569F}" presName="sibTrans" presStyleCnt="0"/>
      <dgm:spPr/>
    </dgm:pt>
    <dgm:pt modelId="{93CC7D49-899F-4577-8B33-BD58D9BABC01}" type="pres">
      <dgm:prSet presAssocID="{40F65329-809E-4869-ADBC-A1E3257A75B1}" presName="node" presStyleLbl="node1" presStyleIdx="4" presStyleCnt="5">
        <dgm:presLayoutVars>
          <dgm:bulletEnabled val="1"/>
        </dgm:presLayoutVars>
      </dgm:prSet>
      <dgm:spPr/>
    </dgm:pt>
  </dgm:ptLst>
  <dgm:cxnLst>
    <dgm:cxn modelId="{0DEA9404-AB4F-4318-9D50-EB2329C1642B}" srcId="{83123E57-6FB3-4A21-8A49-F02A1B5EFC20}" destId="{5AA86F49-668F-4A0C-85D2-4395623DA2B6}" srcOrd="3" destOrd="0" parTransId="{F8C179FC-FD31-4436-A4EA-3EF873357F83}" sibTransId="{21D69E00-4E0C-415E-A7EA-CE38DE60569F}"/>
    <dgm:cxn modelId="{0558C835-1E93-4F85-AB26-56A482B51C63}" type="presOf" srcId="{1496AD9F-7557-4FEB-917B-9B21E8B17580}" destId="{E57F9C7E-BAE4-420A-8669-88B8F967A85A}" srcOrd="0" destOrd="0" presId="urn:microsoft.com/office/officeart/2005/8/layout/default"/>
    <dgm:cxn modelId="{6B52FB3C-E0FB-43F3-A999-4A298DE9C4AD}" type="presOf" srcId="{40F65329-809E-4869-ADBC-A1E3257A75B1}" destId="{93CC7D49-899F-4577-8B33-BD58D9BABC01}" srcOrd="0" destOrd="0" presId="urn:microsoft.com/office/officeart/2005/8/layout/default"/>
    <dgm:cxn modelId="{222FC37F-5B91-4BCC-9E56-B29C4A152170}" srcId="{83123E57-6FB3-4A21-8A49-F02A1B5EFC20}" destId="{40F65329-809E-4869-ADBC-A1E3257A75B1}" srcOrd="4" destOrd="0" parTransId="{9CE99DC2-A1ED-4132-9EDB-E0164C1E5B19}" sibTransId="{896A59E2-0CC4-4C94-B320-EBCD79BE9253}"/>
    <dgm:cxn modelId="{8F6EEC97-5EE2-41A2-A3B1-C5120FCBDC49}" type="presOf" srcId="{5AA86F49-668F-4A0C-85D2-4395623DA2B6}" destId="{093A55EA-E79E-4A1F-86E3-0D8CF1E951F6}" srcOrd="0" destOrd="0" presId="urn:microsoft.com/office/officeart/2005/8/layout/default"/>
    <dgm:cxn modelId="{E2F7969E-763B-4FAC-B29B-3295DE926F98}" type="presOf" srcId="{83123E57-6FB3-4A21-8A49-F02A1B5EFC20}" destId="{5C75A13F-DB1C-4863-86D0-B9EB6DB1D3C3}" srcOrd="0" destOrd="0" presId="urn:microsoft.com/office/officeart/2005/8/layout/default"/>
    <dgm:cxn modelId="{C476C2B1-5E67-44B5-AEE7-AD876BA88A78}" type="presOf" srcId="{D8B0728E-341D-433F-849B-3BCF4EED3AA2}" destId="{83DD2354-29F2-4282-B9E3-A8E8DB493F07}" srcOrd="0" destOrd="0" presId="urn:microsoft.com/office/officeart/2005/8/layout/default"/>
    <dgm:cxn modelId="{9D6FFFBF-E1E9-497D-852B-C31EFC583060}" type="presOf" srcId="{252A20A9-6F49-495A-B50D-BEBD9B7544AC}" destId="{E96793D7-2848-499C-8978-8E38CD5B7C65}" srcOrd="0" destOrd="0" presId="urn:microsoft.com/office/officeart/2005/8/layout/default"/>
    <dgm:cxn modelId="{22C130C3-96B8-444B-B84F-5B8AFB996DA7}" srcId="{83123E57-6FB3-4A21-8A49-F02A1B5EFC20}" destId="{252A20A9-6F49-495A-B50D-BEBD9B7544AC}" srcOrd="2" destOrd="0" parTransId="{F2FB3294-9BA1-4D35-A14B-49EFED8B56BC}" sibTransId="{29AD8723-2FC2-4A52-AC12-8B68B8FF6AE6}"/>
    <dgm:cxn modelId="{F2EECFDA-8A24-464B-8AAB-6BFDDE898C53}" srcId="{83123E57-6FB3-4A21-8A49-F02A1B5EFC20}" destId="{1496AD9F-7557-4FEB-917B-9B21E8B17580}" srcOrd="0" destOrd="0" parTransId="{39BC5DE1-CC5B-4620-A79E-AD2C1A4D3188}" sibTransId="{98B5D408-2558-429D-9E99-E51DC711E96F}"/>
    <dgm:cxn modelId="{5B1413F3-D2A9-45F6-A8A5-0409DC0C38FB}" srcId="{83123E57-6FB3-4A21-8A49-F02A1B5EFC20}" destId="{D8B0728E-341D-433F-849B-3BCF4EED3AA2}" srcOrd="1" destOrd="0" parTransId="{A5A87FE7-E776-4306-B85F-3DD60B28CE44}" sibTransId="{C496CD6B-A6C6-4AA1-B597-54B13A4A7F46}"/>
    <dgm:cxn modelId="{FCBDB67D-AB82-4312-9517-033448D4F3B8}" type="presParOf" srcId="{5C75A13F-DB1C-4863-86D0-B9EB6DB1D3C3}" destId="{E57F9C7E-BAE4-420A-8669-88B8F967A85A}" srcOrd="0" destOrd="0" presId="urn:microsoft.com/office/officeart/2005/8/layout/default"/>
    <dgm:cxn modelId="{EBA83F75-CEC1-4900-929D-57F4223154E6}" type="presParOf" srcId="{5C75A13F-DB1C-4863-86D0-B9EB6DB1D3C3}" destId="{18BF6075-FD07-48C0-9DC8-B0816BBC98DD}" srcOrd="1" destOrd="0" presId="urn:microsoft.com/office/officeart/2005/8/layout/default"/>
    <dgm:cxn modelId="{B30D661C-A0AD-42C6-8551-407EA2F98613}" type="presParOf" srcId="{5C75A13F-DB1C-4863-86D0-B9EB6DB1D3C3}" destId="{83DD2354-29F2-4282-B9E3-A8E8DB493F07}" srcOrd="2" destOrd="0" presId="urn:microsoft.com/office/officeart/2005/8/layout/default"/>
    <dgm:cxn modelId="{3F0C60A5-DBE5-43DD-BD60-97A360A236DA}" type="presParOf" srcId="{5C75A13F-DB1C-4863-86D0-B9EB6DB1D3C3}" destId="{3807C145-C7ED-46D0-ABA4-A10A0E0022C5}" srcOrd="3" destOrd="0" presId="urn:microsoft.com/office/officeart/2005/8/layout/default"/>
    <dgm:cxn modelId="{A736E0E0-FAA0-4E22-A1D4-B5B95057BB5C}" type="presParOf" srcId="{5C75A13F-DB1C-4863-86D0-B9EB6DB1D3C3}" destId="{E96793D7-2848-499C-8978-8E38CD5B7C65}" srcOrd="4" destOrd="0" presId="urn:microsoft.com/office/officeart/2005/8/layout/default"/>
    <dgm:cxn modelId="{E3A2A935-0D5F-4D25-A00C-BF75205E6E97}" type="presParOf" srcId="{5C75A13F-DB1C-4863-86D0-B9EB6DB1D3C3}" destId="{1B60B40D-C5F5-47BB-AC5C-8FBC3811EE61}" srcOrd="5" destOrd="0" presId="urn:microsoft.com/office/officeart/2005/8/layout/default"/>
    <dgm:cxn modelId="{9D12247C-2597-4013-8C5F-0DB06F751144}" type="presParOf" srcId="{5C75A13F-DB1C-4863-86D0-B9EB6DB1D3C3}" destId="{093A55EA-E79E-4A1F-86E3-0D8CF1E951F6}" srcOrd="6" destOrd="0" presId="urn:microsoft.com/office/officeart/2005/8/layout/default"/>
    <dgm:cxn modelId="{41FEA9D0-BDDA-47F9-BAB2-AA820029C4F9}" type="presParOf" srcId="{5C75A13F-DB1C-4863-86D0-B9EB6DB1D3C3}" destId="{9460EA52-BBC5-434D-9FF3-4E470B1F98AB}" srcOrd="7" destOrd="0" presId="urn:microsoft.com/office/officeart/2005/8/layout/default"/>
    <dgm:cxn modelId="{849A727D-D39F-4F70-9C5B-AF54334C7924}" type="presParOf" srcId="{5C75A13F-DB1C-4863-86D0-B9EB6DB1D3C3}" destId="{93CC7D49-899F-4577-8B33-BD58D9BABC0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1E11A6-8C36-4A6C-A6DD-7C67ABD7A55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8DB93D5-DBBD-4EF2-B66F-E22C1F59C4D4}">
      <dgm:prSet/>
      <dgm:spPr/>
      <dgm:t>
        <a:bodyPr/>
        <a:lstStyle/>
        <a:p>
          <a:pPr>
            <a:defRPr b="1"/>
          </a:pPr>
          <a:r>
            <a:rPr lang="en-US"/>
            <a:t>Multiple charging sources are possible:</a:t>
          </a:r>
        </a:p>
      </dgm:t>
    </dgm:pt>
    <dgm:pt modelId="{D291FB28-604A-43B6-AD04-7AA250AD6BA8}" type="parTrans" cxnId="{05B5879C-E536-4580-8D5E-BE39FAEFF66F}">
      <dgm:prSet/>
      <dgm:spPr/>
      <dgm:t>
        <a:bodyPr/>
        <a:lstStyle/>
        <a:p>
          <a:endParaRPr lang="en-US"/>
        </a:p>
      </dgm:t>
    </dgm:pt>
    <dgm:pt modelId="{39C50F70-4D95-47C8-8DE1-05BAA3362D67}" type="sibTrans" cxnId="{05B5879C-E536-4580-8D5E-BE39FAEFF66F}">
      <dgm:prSet/>
      <dgm:spPr/>
      <dgm:t>
        <a:bodyPr/>
        <a:lstStyle/>
        <a:p>
          <a:endParaRPr lang="en-US"/>
        </a:p>
      </dgm:t>
    </dgm:pt>
    <dgm:pt modelId="{57C73E2B-C513-4946-A1C0-50EE77F0570B}">
      <dgm:prSet/>
      <dgm:spPr/>
      <dgm:t>
        <a:bodyPr/>
        <a:lstStyle/>
        <a:p>
          <a:r>
            <a:rPr lang="en-US"/>
            <a:t>Engine alternator</a:t>
          </a:r>
        </a:p>
      </dgm:t>
    </dgm:pt>
    <dgm:pt modelId="{EBE06F10-55A5-4F82-B414-F6D060B44CFD}" type="parTrans" cxnId="{4EA6BB71-833B-4A26-91D6-C39C70CD08CC}">
      <dgm:prSet/>
      <dgm:spPr/>
      <dgm:t>
        <a:bodyPr/>
        <a:lstStyle/>
        <a:p>
          <a:endParaRPr lang="en-US"/>
        </a:p>
      </dgm:t>
    </dgm:pt>
    <dgm:pt modelId="{AA203A66-D560-4442-B0D2-589CAA00EEA0}" type="sibTrans" cxnId="{4EA6BB71-833B-4A26-91D6-C39C70CD08CC}">
      <dgm:prSet/>
      <dgm:spPr/>
      <dgm:t>
        <a:bodyPr/>
        <a:lstStyle/>
        <a:p>
          <a:endParaRPr lang="en-US"/>
        </a:p>
      </dgm:t>
    </dgm:pt>
    <dgm:pt modelId="{C08ED61A-B569-4151-A6E6-CEE6EC099752}">
      <dgm:prSet/>
      <dgm:spPr/>
      <dgm:t>
        <a:bodyPr/>
        <a:lstStyle/>
        <a:p>
          <a:r>
            <a:rPr lang="en-US"/>
            <a:t>Shorepower battery charger</a:t>
          </a:r>
        </a:p>
      </dgm:t>
    </dgm:pt>
    <dgm:pt modelId="{37EFD737-4A72-4478-9E34-C969D2889B5C}" type="parTrans" cxnId="{6C86BD7A-91DB-4C61-8754-3AEACA67D63D}">
      <dgm:prSet/>
      <dgm:spPr/>
      <dgm:t>
        <a:bodyPr/>
        <a:lstStyle/>
        <a:p>
          <a:endParaRPr lang="en-US"/>
        </a:p>
      </dgm:t>
    </dgm:pt>
    <dgm:pt modelId="{2596D3B1-5571-4537-8C72-E8AB2AD82156}" type="sibTrans" cxnId="{6C86BD7A-91DB-4C61-8754-3AEACA67D63D}">
      <dgm:prSet/>
      <dgm:spPr/>
      <dgm:t>
        <a:bodyPr/>
        <a:lstStyle/>
        <a:p>
          <a:endParaRPr lang="en-US"/>
        </a:p>
      </dgm:t>
    </dgm:pt>
    <dgm:pt modelId="{1DC63120-181A-4435-8E0C-DD99394657AB}">
      <dgm:prSet/>
      <dgm:spPr/>
      <dgm:t>
        <a:bodyPr/>
        <a:lstStyle/>
        <a:p>
          <a:r>
            <a:rPr lang="en-US"/>
            <a:t>Solar panels</a:t>
          </a:r>
        </a:p>
      </dgm:t>
    </dgm:pt>
    <dgm:pt modelId="{9C01E1FE-F77B-495A-9E7E-85B7EE2F70CA}" type="parTrans" cxnId="{10067951-9A4D-4B40-AE7A-61199D34E980}">
      <dgm:prSet/>
      <dgm:spPr/>
      <dgm:t>
        <a:bodyPr/>
        <a:lstStyle/>
        <a:p>
          <a:endParaRPr lang="en-US"/>
        </a:p>
      </dgm:t>
    </dgm:pt>
    <dgm:pt modelId="{D4847641-1FAE-48F1-A10E-39421391DC66}" type="sibTrans" cxnId="{10067951-9A4D-4B40-AE7A-61199D34E980}">
      <dgm:prSet/>
      <dgm:spPr/>
      <dgm:t>
        <a:bodyPr/>
        <a:lstStyle/>
        <a:p>
          <a:endParaRPr lang="en-US"/>
        </a:p>
      </dgm:t>
    </dgm:pt>
    <dgm:pt modelId="{518A8751-C12E-4459-A403-6E75E96FD6C2}">
      <dgm:prSet/>
      <dgm:spPr/>
      <dgm:t>
        <a:bodyPr/>
        <a:lstStyle/>
        <a:p>
          <a:r>
            <a:rPr lang="en-US"/>
            <a:t>Wind turbine</a:t>
          </a:r>
        </a:p>
      </dgm:t>
    </dgm:pt>
    <dgm:pt modelId="{BAF59D29-27BC-4B96-A33E-7A7236E2F4F9}" type="parTrans" cxnId="{DE0DD627-476B-4CDC-AC71-54F5E2697074}">
      <dgm:prSet/>
      <dgm:spPr/>
      <dgm:t>
        <a:bodyPr/>
        <a:lstStyle/>
        <a:p>
          <a:endParaRPr lang="en-US"/>
        </a:p>
      </dgm:t>
    </dgm:pt>
    <dgm:pt modelId="{4BF6381B-930F-4DBB-B9FD-4C07A2131310}" type="sibTrans" cxnId="{DE0DD627-476B-4CDC-AC71-54F5E2697074}">
      <dgm:prSet/>
      <dgm:spPr/>
      <dgm:t>
        <a:bodyPr/>
        <a:lstStyle/>
        <a:p>
          <a:endParaRPr lang="en-US"/>
        </a:p>
      </dgm:t>
    </dgm:pt>
    <dgm:pt modelId="{87F74259-0B41-4C95-AA92-B4C40694F7D6}">
      <dgm:prSet/>
      <dgm:spPr/>
      <dgm:t>
        <a:bodyPr/>
        <a:lstStyle/>
        <a:p>
          <a:r>
            <a:rPr lang="en-US"/>
            <a:t>Water powered alternator</a:t>
          </a:r>
        </a:p>
      </dgm:t>
    </dgm:pt>
    <dgm:pt modelId="{DA95FFD0-F3C0-437D-969E-C28F49E68BB0}" type="parTrans" cxnId="{815840D3-5008-4744-BC38-AD70AC80800E}">
      <dgm:prSet/>
      <dgm:spPr/>
      <dgm:t>
        <a:bodyPr/>
        <a:lstStyle/>
        <a:p>
          <a:endParaRPr lang="en-US"/>
        </a:p>
      </dgm:t>
    </dgm:pt>
    <dgm:pt modelId="{C048458B-E552-4BDF-A24C-374541FCDA38}" type="sibTrans" cxnId="{815840D3-5008-4744-BC38-AD70AC80800E}">
      <dgm:prSet/>
      <dgm:spPr/>
      <dgm:t>
        <a:bodyPr/>
        <a:lstStyle/>
        <a:p>
          <a:endParaRPr lang="en-US"/>
        </a:p>
      </dgm:t>
    </dgm:pt>
    <dgm:pt modelId="{047D797F-1D42-4718-9470-99A08605B012}">
      <dgm:prSet/>
      <dgm:spPr/>
      <dgm:t>
        <a:bodyPr/>
        <a:lstStyle/>
        <a:p>
          <a:r>
            <a:rPr lang="en-US"/>
            <a:t>Separate charging engine/alternator</a:t>
          </a:r>
        </a:p>
      </dgm:t>
    </dgm:pt>
    <dgm:pt modelId="{93935D87-0540-4E7E-9932-E1CF0FD20408}" type="parTrans" cxnId="{700590EE-D495-46B4-BB73-44E2F1E68636}">
      <dgm:prSet/>
      <dgm:spPr/>
      <dgm:t>
        <a:bodyPr/>
        <a:lstStyle/>
        <a:p>
          <a:endParaRPr lang="en-US"/>
        </a:p>
      </dgm:t>
    </dgm:pt>
    <dgm:pt modelId="{0D0CC86D-9C87-4428-950E-8EC1DEE73555}" type="sibTrans" cxnId="{700590EE-D495-46B4-BB73-44E2F1E68636}">
      <dgm:prSet/>
      <dgm:spPr/>
      <dgm:t>
        <a:bodyPr/>
        <a:lstStyle/>
        <a:p>
          <a:endParaRPr lang="en-US"/>
        </a:p>
      </dgm:t>
    </dgm:pt>
    <dgm:pt modelId="{3CA48FD8-6352-4E91-983B-76C14783B9DE}">
      <dgm:prSet/>
      <dgm:spPr/>
      <dgm:t>
        <a:bodyPr/>
        <a:lstStyle/>
        <a:p>
          <a:pPr>
            <a:defRPr b="1"/>
          </a:pPr>
          <a:r>
            <a:rPr lang="en-US"/>
            <a:t>Each needs to have an output appropriate for the battery chemistry</a:t>
          </a:r>
        </a:p>
      </dgm:t>
    </dgm:pt>
    <dgm:pt modelId="{65AF746B-DF2B-4E96-8D51-DFEBBF7A0D17}" type="parTrans" cxnId="{FB83296B-AEA2-4F99-8412-294D18EEA26C}">
      <dgm:prSet/>
      <dgm:spPr/>
      <dgm:t>
        <a:bodyPr/>
        <a:lstStyle/>
        <a:p>
          <a:endParaRPr lang="en-US"/>
        </a:p>
      </dgm:t>
    </dgm:pt>
    <dgm:pt modelId="{FA6DC8E2-DA40-4EAB-A1DF-613E75990548}" type="sibTrans" cxnId="{FB83296B-AEA2-4F99-8412-294D18EEA26C}">
      <dgm:prSet/>
      <dgm:spPr/>
      <dgm:t>
        <a:bodyPr/>
        <a:lstStyle/>
        <a:p>
          <a:endParaRPr lang="en-US"/>
        </a:p>
      </dgm:t>
    </dgm:pt>
    <dgm:pt modelId="{07F95713-E527-42D2-84F3-F0611C295F4D}" type="pres">
      <dgm:prSet presAssocID="{CF1E11A6-8C36-4A6C-A6DD-7C67ABD7A550}" presName="root" presStyleCnt="0">
        <dgm:presLayoutVars>
          <dgm:dir/>
          <dgm:resizeHandles val="exact"/>
        </dgm:presLayoutVars>
      </dgm:prSet>
      <dgm:spPr/>
    </dgm:pt>
    <dgm:pt modelId="{F3EC96A1-87B8-4437-A041-EE67FBE68F88}" type="pres">
      <dgm:prSet presAssocID="{08DB93D5-DBBD-4EF2-B66F-E22C1F59C4D4}" presName="compNode" presStyleCnt="0"/>
      <dgm:spPr/>
    </dgm:pt>
    <dgm:pt modelId="{FD9F945E-1F7C-4470-AF15-05EF896AFF97}" type="pres">
      <dgm:prSet presAssocID="{08DB93D5-DBBD-4EF2-B66F-E22C1F59C4D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tery Charging"/>
        </a:ext>
      </dgm:extLst>
    </dgm:pt>
    <dgm:pt modelId="{A85E9AE5-75C4-4EB0-BDC5-EF1FEB0441B4}" type="pres">
      <dgm:prSet presAssocID="{08DB93D5-DBBD-4EF2-B66F-E22C1F59C4D4}" presName="iconSpace" presStyleCnt="0"/>
      <dgm:spPr/>
    </dgm:pt>
    <dgm:pt modelId="{EA1F3F3A-89EE-4282-BF03-8D18AB4258B5}" type="pres">
      <dgm:prSet presAssocID="{08DB93D5-DBBD-4EF2-B66F-E22C1F59C4D4}" presName="parTx" presStyleLbl="revTx" presStyleIdx="0" presStyleCnt="4">
        <dgm:presLayoutVars>
          <dgm:chMax val="0"/>
          <dgm:chPref val="0"/>
        </dgm:presLayoutVars>
      </dgm:prSet>
      <dgm:spPr/>
    </dgm:pt>
    <dgm:pt modelId="{C1E518DC-2B8E-4CCA-ACB2-216B0EA9BEA8}" type="pres">
      <dgm:prSet presAssocID="{08DB93D5-DBBD-4EF2-B66F-E22C1F59C4D4}" presName="txSpace" presStyleCnt="0"/>
      <dgm:spPr/>
    </dgm:pt>
    <dgm:pt modelId="{26C5635A-1510-4689-AFA6-D1CFD3B7A679}" type="pres">
      <dgm:prSet presAssocID="{08DB93D5-DBBD-4EF2-B66F-E22C1F59C4D4}" presName="desTx" presStyleLbl="revTx" presStyleIdx="1" presStyleCnt="4">
        <dgm:presLayoutVars/>
      </dgm:prSet>
      <dgm:spPr/>
    </dgm:pt>
    <dgm:pt modelId="{3609C9E6-6C57-49FB-A1FF-09974ACEDF7F}" type="pres">
      <dgm:prSet presAssocID="{39C50F70-4D95-47C8-8DE1-05BAA3362D67}" presName="sibTrans" presStyleCnt="0"/>
      <dgm:spPr/>
    </dgm:pt>
    <dgm:pt modelId="{3D2413D8-F87F-4B20-9DCA-658CF0EFDE8E}" type="pres">
      <dgm:prSet presAssocID="{3CA48FD8-6352-4E91-983B-76C14783B9DE}" presName="compNode" presStyleCnt="0"/>
      <dgm:spPr/>
    </dgm:pt>
    <dgm:pt modelId="{1970DA6C-D5D4-4106-A6A1-F76BEE9CAA53}" type="pres">
      <dgm:prSet presAssocID="{3CA48FD8-6352-4E91-983B-76C14783B9D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ll Battery"/>
        </a:ext>
      </dgm:extLst>
    </dgm:pt>
    <dgm:pt modelId="{ED926828-8BA5-45BC-907D-58A6CAD17EB7}" type="pres">
      <dgm:prSet presAssocID="{3CA48FD8-6352-4E91-983B-76C14783B9DE}" presName="iconSpace" presStyleCnt="0"/>
      <dgm:spPr/>
    </dgm:pt>
    <dgm:pt modelId="{73FDABAA-9526-4091-A6B6-7AB6FDCF1C46}" type="pres">
      <dgm:prSet presAssocID="{3CA48FD8-6352-4E91-983B-76C14783B9DE}" presName="parTx" presStyleLbl="revTx" presStyleIdx="2" presStyleCnt="4">
        <dgm:presLayoutVars>
          <dgm:chMax val="0"/>
          <dgm:chPref val="0"/>
        </dgm:presLayoutVars>
      </dgm:prSet>
      <dgm:spPr/>
    </dgm:pt>
    <dgm:pt modelId="{8CF696B8-F56E-46FB-8FC5-6A85B345AAEB}" type="pres">
      <dgm:prSet presAssocID="{3CA48FD8-6352-4E91-983B-76C14783B9DE}" presName="txSpace" presStyleCnt="0"/>
      <dgm:spPr/>
    </dgm:pt>
    <dgm:pt modelId="{79DC310B-77F2-488C-871D-D1FCC8B9C701}" type="pres">
      <dgm:prSet presAssocID="{3CA48FD8-6352-4E91-983B-76C14783B9DE}" presName="desTx" presStyleLbl="revTx" presStyleIdx="3" presStyleCnt="4">
        <dgm:presLayoutVars/>
      </dgm:prSet>
      <dgm:spPr/>
    </dgm:pt>
  </dgm:ptLst>
  <dgm:cxnLst>
    <dgm:cxn modelId="{DE0DD627-476B-4CDC-AC71-54F5E2697074}" srcId="{08DB93D5-DBBD-4EF2-B66F-E22C1F59C4D4}" destId="{518A8751-C12E-4459-A403-6E75E96FD6C2}" srcOrd="3" destOrd="0" parTransId="{BAF59D29-27BC-4B96-A33E-7A7236E2F4F9}" sibTransId="{4BF6381B-930F-4DBB-B9FD-4C07A2131310}"/>
    <dgm:cxn modelId="{D75AC534-8A49-4072-A2B8-4B45C2455776}" type="presOf" srcId="{1DC63120-181A-4435-8E0C-DD99394657AB}" destId="{26C5635A-1510-4689-AFA6-D1CFD3B7A679}" srcOrd="0" destOrd="2" presId="urn:microsoft.com/office/officeart/2018/5/layout/CenteredIconLabelDescriptionList"/>
    <dgm:cxn modelId="{98DC973C-2308-4A58-8662-C99B8E84FF5B}" type="presOf" srcId="{518A8751-C12E-4459-A403-6E75E96FD6C2}" destId="{26C5635A-1510-4689-AFA6-D1CFD3B7A679}" srcOrd="0" destOrd="3" presId="urn:microsoft.com/office/officeart/2018/5/layout/CenteredIconLabelDescriptionList"/>
    <dgm:cxn modelId="{1F6AF341-98DE-424A-888E-F51C16E726C3}" type="presOf" srcId="{3CA48FD8-6352-4E91-983B-76C14783B9DE}" destId="{73FDABAA-9526-4091-A6B6-7AB6FDCF1C46}" srcOrd="0" destOrd="0" presId="urn:microsoft.com/office/officeart/2018/5/layout/CenteredIconLabelDescriptionList"/>
    <dgm:cxn modelId="{2EBEB862-6A12-49D1-A318-C61C5102483F}" type="presOf" srcId="{CF1E11A6-8C36-4A6C-A6DD-7C67ABD7A550}" destId="{07F95713-E527-42D2-84F3-F0611C295F4D}" srcOrd="0" destOrd="0" presId="urn:microsoft.com/office/officeart/2018/5/layout/CenteredIconLabelDescriptionList"/>
    <dgm:cxn modelId="{ADE4D049-58E0-4E84-AF87-8C44DA6ED2C7}" type="presOf" srcId="{C08ED61A-B569-4151-A6E6-CEE6EC099752}" destId="{26C5635A-1510-4689-AFA6-D1CFD3B7A679}" srcOrd="0" destOrd="1" presId="urn:microsoft.com/office/officeart/2018/5/layout/CenteredIconLabelDescriptionList"/>
    <dgm:cxn modelId="{FB83296B-AEA2-4F99-8412-294D18EEA26C}" srcId="{CF1E11A6-8C36-4A6C-A6DD-7C67ABD7A550}" destId="{3CA48FD8-6352-4E91-983B-76C14783B9DE}" srcOrd="1" destOrd="0" parTransId="{65AF746B-DF2B-4E96-8D51-DFEBBF7A0D17}" sibTransId="{FA6DC8E2-DA40-4EAB-A1DF-613E75990548}"/>
    <dgm:cxn modelId="{10067951-9A4D-4B40-AE7A-61199D34E980}" srcId="{08DB93D5-DBBD-4EF2-B66F-E22C1F59C4D4}" destId="{1DC63120-181A-4435-8E0C-DD99394657AB}" srcOrd="2" destOrd="0" parTransId="{9C01E1FE-F77B-495A-9E7E-85B7EE2F70CA}" sibTransId="{D4847641-1FAE-48F1-A10E-39421391DC66}"/>
    <dgm:cxn modelId="{4EA6BB71-833B-4A26-91D6-C39C70CD08CC}" srcId="{08DB93D5-DBBD-4EF2-B66F-E22C1F59C4D4}" destId="{57C73E2B-C513-4946-A1C0-50EE77F0570B}" srcOrd="0" destOrd="0" parTransId="{EBE06F10-55A5-4F82-B414-F6D060B44CFD}" sibTransId="{AA203A66-D560-4442-B0D2-589CAA00EEA0}"/>
    <dgm:cxn modelId="{4945E471-0E19-41F4-BF42-79BC2B97A33A}" type="presOf" srcId="{57C73E2B-C513-4946-A1C0-50EE77F0570B}" destId="{26C5635A-1510-4689-AFA6-D1CFD3B7A679}" srcOrd="0" destOrd="0" presId="urn:microsoft.com/office/officeart/2018/5/layout/CenteredIconLabelDescriptionList"/>
    <dgm:cxn modelId="{6C86BD7A-91DB-4C61-8754-3AEACA67D63D}" srcId="{08DB93D5-DBBD-4EF2-B66F-E22C1F59C4D4}" destId="{C08ED61A-B569-4151-A6E6-CEE6EC099752}" srcOrd="1" destOrd="0" parTransId="{37EFD737-4A72-4478-9E34-C969D2889B5C}" sibTransId="{2596D3B1-5571-4537-8C72-E8AB2AD82156}"/>
    <dgm:cxn modelId="{BD33AF95-23CB-48FE-9C35-0CACF82797DD}" type="presOf" srcId="{87F74259-0B41-4C95-AA92-B4C40694F7D6}" destId="{26C5635A-1510-4689-AFA6-D1CFD3B7A679}" srcOrd="0" destOrd="4" presId="urn:microsoft.com/office/officeart/2018/5/layout/CenteredIconLabelDescriptionList"/>
    <dgm:cxn modelId="{9B6D9097-7136-4668-A75D-74A5B4F1C83A}" type="presOf" srcId="{08DB93D5-DBBD-4EF2-B66F-E22C1F59C4D4}" destId="{EA1F3F3A-89EE-4282-BF03-8D18AB4258B5}" srcOrd="0" destOrd="0" presId="urn:microsoft.com/office/officeart/2018/5/layout/CenteredIconLabelDescriptionList"/>
    <dgm:cxn modelId="{05B5879C-E536-4580-8D5E-BE39FAEFF66F}" srcId="{CF1E11A6-8C36-4A6C-A6DD-7C67ABD7A550}" destId="{08DB93D5-DBBD-4EF2-B66F-E22C1F59C4D4}" srcOrd="0" destOrd="0" parTransId="{D291FB28-604A-43B6-AD04-7AA250AD6BA8}" sibTransId="{39C50F70-4D95-47C8-8DE1-05BAA3362D67}"/>
    <dgm:cxn modelId="{C452CFCB-374B-4002-BC1B-8F76F845172E}" type="presOf" srcId="{047D797F-1D42-4718-9470-99A08605B012}" destId="{26C5635A-1510-4689-AFA6-D1CFD3B7A679}" srcOrd="0" destOrd="5" presId="urn:microsoft.com/office/officeart/2018/5/layout/CenteredIconLabelDescriptionList"/>
    <dgm:cxn modelId="{815840D3-5008-4744-BC38-AD70AC80800E}" srcId="{08DB93D5-DBBD-4EF2-B66F-E22C1F59C4D4}" destId="{87F74259-0B41-4C95-AA92-B4C40694F7D6}" srcOrd="4" destOrd="0" parTransId="{DA95FFD0-F3C0-437D-969E-C28F49E68BB0}" sibTransId="{C048458B-E552-4BDF-A24C-374541FCDA38}"/>
    <dgm:cxn modelId="{700590EE-D495-46B4-BB73-44E2F1E68636}" srcId="{08DB93D5-DBBD-4EF2-B66F-E22C1F59C4D4}" destId="{047D797F-1D42-4718-9470-99A08605B012}" srcOrd="5" destOrd="0" parTransId="{93935D87-0540-4E7E-9932-E1CF0FD20408}" sibTransId="{0D0CC86D-9C87-4428-950E-8EC1DEE73555}"/>
    <dgm:cxn modelId="{3C0F5808-2EAD-46E3-80D9-660BE75954BF}" type="presParOf" srcId="{07F95713-E527-42D2-84F3-F0611C295F4D}" destId="{F3EC96A1-87B8-4437-A041-EE67FBE68F88}" srcOrd="0" destOrd="0" presId="urn:microsoft.com/office/officeart/2018/5/layout/CenteredIconLabelDescriptionList"/>
    <dgm:cxn modelId="{CDB894D7-23E4-4A3B-B70E-3A385C0FE8ED}" type="presParOf" srcId="{F3EC96A1-87B8-4437-A041-EE67FBE68F88}" destId="{FD9F945E-1F7C-4470-AF15-05EF896AFF97}" srcOrd="0" destOrd="0" presId="urn:microsoft.com/office/officeart/2018/5/layout/CenteredIconLabelDescriptionList"/>
    <dgm:cxn modelId="{ABF0B9BE-C4A2-4F26-BCFE-EC88866F8A22}" type="presParOf" srcId="{F3EC96A1-87B8-4437-A041-EE67FBE68F88}" destId="{A85E9AE5-75C4-4EB0-BDC5-EF1FEB0441B4}" srcOrd="1" destOrd="0" presId="urn:microsoft.com/office/officeart/2018/5/layout/CenteredIconLabelDescriptionList"/>
    <dgm:cxn modelId="{A4EF9D6F-E49D-4025-9931-187B73254921}" type="presParOf" srcId="{F3EC96A1-87B8-4437-A041-EE67FBE68F88}" destId="{EA1F3F3A-89EE-4282-BF03-8D18AB4258B5}" srcOrd="2" destOrd="0" presId="urn:microsoft.com/office/officeart/2018/5/layout/CenteredIconLabelDescriptionList"/>
    <dgm:cxn modelId="{05B3DFDA-6D4F-418C-A555-1D7B6AD7904D}" type="presParOf" srcId="{F3EC96A1-87B8-4437-A041-EE67FBE68F88}" destId="{C1E518DC-2B8E-4CCA-ACB2-216B0EA9BEA8}" srcOrd="3" destOrd="0" presId="urn:microsoft.com/office/officeart/2018/5/layout/CenteredIconLabelDescriptionList"/>
    <dgm:cxn modelId="{17CBA94F-3009-4D01-ACF2-A91CA0F10C82}" type="presParOf" srcId="{F3EC96A1-87B8-4437-A041-EE67FBE68F88}" destId="{26C5635A-1510-4689-AFA6-D1CFD3B7A679}" srcOrd="4" destOrd="0" presId="urn:microsoft.com/office/officeart/2018/5/layout/CenteredIconLabelDescriptionList"/>
    <dgm:cxn modelId="{A141A3EB-6935-47A5-9E68-780E643BC8CC}" type="presParOf" srcId="{07F95713-E527-42D2-84F3-F0611C295F4D}" destId="{3609C9E6-6C57-49FB-A1FF-09974ACEDF7F}" srcOrd="1" destOrd="0" presId="urn:microsoft.com/office/officeart/2018/5/layout/CenteredIconLabelDescriptionList"/>
    <dgm:cxn modelId="{921BC465-9867-42D1-9147-D9D1BB73DBCC}" type="presParOf" srcId="{07F95713-E527-42D2-84F3-F0611C295F4D}" destId="{3D2413D8-F87F-4B20-9DCA-658CF0EFDE8E}" srcOrd="2" destOrd="0" presId="urn:microsoft.com/office/officeart/2018/5/layout/CenteredIconLabelDescriptionList"/>
    <dgm:cxn modelId="{6EBC243F-0EFC-4895-8252-BECA0D13C8C2}" type="presParOf" srcId="{3D2413D8-F87F-4B20-9DCA-658CF0EFDE8E}" destId="{1970DA6C-D5D4-4106-A6A1-F76BEE9CAA53}" srcOrd="0" destOrd="0" presId="urn:microsoft.com/office/officeart/2018/5/layout/CenteredIconLabelDescriptionList"/>
    <dgm:cxn modelId="{092F9204-44E6-4885-B4C3-E62DC70979C2}" type="presParOf" srcId="{3D2413D8-F87F-4B20-9DCA-658CF0EFDE8E}" destId="{ED926828-8BA5-45BC-907D-58A6CAD17EB7}" srcOrd="1" destOrd="0" presId="urn:microsoft.com/office/officeart/2018/5/layout/CenteredIconLabelDescriptionList"/>
    <dgm:cxn modelId="{6D9BFA23-E8EA-4B48-8F58-C22B0092E6B9}" type="presParOf" srcId="{3D2413D8-F87F-4B20-9DCA-658CF0EFDE8E}" destId="{73FDABAA-9526-4091-A6B6-7AB6FDCF1C46}" srcOrd="2" destOrd="0" presId="urn:microsoft.com/office/officeart/2018/5/layout/CenteredIconLabelDescriptionList"/>
    <dgm:cxn modelId="{1B4D0EFF-BC1B-4A7B-AF65-45D3620A38AA}" type="presParOf" srcId="{3D2413D8-F87F-4B20-9DCA-658CF0EFDE8E}" destId="{8CF696B8-F56E-46FB-8FC5-6A85B345AAEB}" srcOrd="3" destOrd="0" presId="urn:microsoft.com/office/officeart/2018/5/layout/CenteredIconLabelDescriptionList"/>
    <dgm:cxn modelId="{35A6463C-E67E-461A-8927-F50FDE359920}" type="presParOf" srcId="{3D2413D8-F87F-4B20-9DCA-658CF0EFDE8E}" destId="{79DC310B-77F2-488C-871D-D1FCC8B9C70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03F1D2-7F14-4313-82DE-83ABFAA5653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4B8CF6-B2E6-4A5C-AD65-0D31E53A9A60}">
      <dgm:prSet/>
      <dgm:spPr/>
      <dgm:t>
        <a:bodyPr/>
        <a:lstStyle/>
        <a:p>
          <a:r>
            <a:rPr lang="en-US"/>
            <a:t>Multi-stage profile for quicker charging and longer battery life.</a:t>
          </a:r>
        </a:p>
      </dgm:t>
    </dgm:pt>
    <dgm:pt modelId="{AF0BBBEF-7A63-484B-88C1-63FD385B9389}" type="parTrans" cxnId="{A5D6833B-16B9-431E-9F8D-864AF916E90D}">
      <dgm:prSet/>
      <dgm:spPr/>
      <dgm:t>
        <a:bodyPr/>
        <a:lstStyle/>
        <a:p>
          <a:endParaRPr lang="en-US"/>
        </a:p>
      </dgm:t>
    </dgm:pt>
    <dgm:pt modelId="{5199775A-7C4E-4F68-83F3-CCD4D8460779}" type="sibTrans" cxnId="{A5D6833B-16B9-431E-9F8D-864AF916E90D}">
      <dgm:prSet/>
      <dgm:spPr/>
      <dgm:t>
        <a:bodyPr/>
        <a:lstStyle/>
        <a:p>
          <a:endParaRPr lang="en-US"/>
        </a:p>
      </dgm:t>
    </dgm:pt>
    <dgm:pt modelId="{3D380919-DB68-4090-885C-30457BFDB7D8}">
      <dgm:prSet/>
      <dgm:spPr/>
      <dgm:t>
        <a:bodyPr/>
        <a:lstStyle/>
        <a:p>
          <a:r>
            <a:rPr lang="en-US" dirty="0"/>
            <a:t>Profile adjustable for flooded, gel or AGM type </a:t>
          </a:r>
          <a:r>
            <a:rPr lang="en-US" i="1" dirty="0">
              <a:solidFill>
                <a:srgbClr val="C00000"/>
              </a:solidFill>
            </a:rPr>
            <a:t>or lithium.</a:t>
          </a:r>
          <a:endParaRPr lang="en-US" dirty="0">
            <a:solidFill>
              <a:srgbClr val="C00000"/>
            </a:solidFill>
          </a:endParaRPr>
        </a:p>
      </dgm:t>
    </dgm:pt>
    <dgm:pt modelId="{934018B1-33F2-4AE1-B660-E854F8ACF8F5}" type="parTrans" cxnId="{786698BA-64A8-4C63-B4A3-2D15075F7402}">
      <dgm:prSet/>
      <dgm:spPr/>
      <dgm:t>
        <a:bodyPr/>
        <a:lstStyle/>
        <a:p>
          <a:endParaRPr lang="en-US"/>
        </a:p>
      </dgm:t>
    </dgm:pt>
    <dgm:pt modelId="{37514774-EF8B-4ECA-A933-567E3490B208}" type="sibTrans" cxnId="{786698BA-64A8-4C63-B4A3-2D15075F7402}">
      <dgm:prSet/>
      <dgm:spPr/>
      <dgm:t>
        <a:bodyPr/>
        <a:lstStyle/>
        <a:p>
          <a:endParaRPr lang="en-US"/>
        </a:p>
      </dgm:t>
    </dgm:pt>
    <dgm:pt modelId="{0CD48ADA-95DA-4214-A49F-1F5E89407855}">
      <dgm:prSet/>
      <dgm:spPr/>
      <dgm:t>
        <a:bodyPr/>
        <a:lstStyle/>
        <a:p>
          <a:r>
            <a:rPr lang="en-US"/>
            <a:t>Compensated for battery temperature</a:t>
          </a:r>
        </a:p>
      </dgm:t>
    </dgm:pt>
    <dgm:pt modelId="{0560FF8D-1D85-489D-8B38-A33840CD0F92}" type="parTrans" cxnId="{C3F9D54F-29F4-4493-A63D-D5C4E68EB2C8}">
      <dgm:prSet/>
      <dgm:spPr/>
      <dgm:t>
        <a:bodyPr/>
        <a:lstStyle/>
        <a:p>
          <a:endParaRPr lang="en-US"/>
        </a:p>
      </dgm:t>
    </dgm:pt>
    <dgm:pt modelId="{32EDD6EB-36C6-4DDB-B239-71C5B70C6DB5}" type="sibTrans" cxnId="{C3F9D54F-29F4-4493-A63D-D5C4E68EB2C8}">
      <dgm:prSet/>
      <dgm:spPr/>
      <dgm:t>
        <a:bodyPr/>
        <a:lstStyle/>
        <a:p>
          <a:endParaRPr lang="en-US"/>
        </a:p>
      </dgm:t>
    </dgm:pt>
    <dgm:pt modelId="{29A566E1-7F0F-45ED-80DD-F898FEA217B9}" type="pres">
      <dgm:prSet presAssocID="{DA03F1D2-7F14-4313-82DE-83ABFAA5653B}" presName="linear" presStyleCnt="0">
        <dgm:presLayoutVars>
          <dgm:animLvl val="lvl"/>
          <dgm:resizeHandles val="exact"/>
        </dgm:presLayoutVars>
      </dgm:prSet>
      <dgm:spPr/>
    </dgm:pt>
    <dgm:pt modelId="{80C90D9D-1145-4120-969D-5CBC51158E5E}" type="pres">
      <dgm:prSet presAssocID="{FB4B8CF6-B2E6-4A5C-AD65-0D31E53A9A6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68A4E0-EFBA-4858-B7A8-DFE349BFBB19}" type="pres">
      <dgm:prSet presAssocID="{5199775A-7C4E-4F68-83F3-CCD4D8460779}" presName="spacer" presStyleCnt="0"/>
      <dgm:spPr/>
    </dgm:pt>
    <dgm:pt modelId="{86946049-0480-4473-BAB7-E5E820A23313}" type="pres">
      <dgm:prSet presAssocID="{3D380919-DB68-4090-885C-30457BFDB7D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C3F357-84C0-40FE-A5B5-2E4B807B3CBB}" type="pres">
      <dgm:prSet presAssocID="{37514774-EF8B-4ECA-A933-567E3490B208}" presName="spacer" presStyleCnt="0"/>
      <dgm:spPr/>
    </dgm:pt>
    <dgm:pt modelId="{A2136C27-EA68-4D0B-AEB0-6577A4342EF0}" type="pres">
      <dgm:prSet presAssocID="{0CD48ADA-95DA-4214-A49F-1F5E8940785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1F5517-70DC-4322-8C5C-1A84A4C9B19E}" type="presOf" srcId="{3D380919-DB68-4090-885C-30457BFDB7D8}" destId="{86946049-0480-4473-BAB7-E5E820A23313}" srcOrd="0" destOrd="0" presId="urn:microsoft.com/office/officeart/2005/8/layout/vList2"/>
    <dgm:cxn modelId="{A5D6833B-16B9-431E-9F8D-864AF916E90D}" srcId="{DA03F1D2-7F14-4313-82DE-83ABFAA5653B}" destId="{FB4B8CF6-B2E6-4A5C-AD65-0D31E53A9A60}" srcOrd="0" destOrd="0" parTransId="{AF0BBBEF-7A63-484B-88C1-63FD385B9389}" sibTransId="{5199775A-7C4E-4F68-83F3-CCD4D8460779}"/>
    <dgm:cxn modelId="{F0AB1B48-A485-4200-96AA-8DD47313EF8E}" type="presOf" srcId="{FB4B8CF6-B2E6-4A5C-AD65-0D31E53A9A60}" destId="{80C90D9D-1145-4120-969D-5CBC51158E5E}" srcOrd="0" destOrd="0" presId="urn:microsoft.com/office/officeart/2005/8/layout/vList2"/>
    <dgm:cxn modelId="{C3F9D54F-29F4-4493-A63D-D5C4E68EB2C8}" srcId="{DA03F1D2-7F14-4313-82DE-83ABFAA5653B}" destId="{0CD48ADA-95DA-4214-A49F-1F5E89407855}" srcOrd="2" destOrd="0" parTransId="{0560FF8D-1D85-489D-8B38-A33840CD0F92}" sibTransId="{32EDD6EB-36C6-4DDB-B239-71C5B70C6DB5}"/>
    <dgm:cxn modelId="{B90FD495-2927-4FE2-96F3-2BC56359217B}" type="presOf" srcId="{DA03F1D2-7F14-4313-82DE-83ABFAA5653B}" destId="{29A566E1-7F0F-45ED-80DD-F898FEA217B9}" srcOrd="0" destOrd="0" presId="urn:microsoft.com/office/officeart/2005/8/layout/vList2"/>
    <dgm:cxn modelId="{5AF48DA1-380C-4C75-A9C9-B01D6EFC7AA8}" type="presOf" srcId="{0CD48ADA-95DA-4214-A49F-1F5E89407855}" destId="{A2136C27-EA68-4D0B-AEB0-6577A4342EF0}" srcOrd="0" destOrd="0" presId="urn:microsoft.com/office/officeart/2005/8/layout/vList2"/>
    <dgm:cxn modelId="{786698BA-64A8-4C63-B4A3-2D15075F7402}" srcId="{DA03F1D2-7F14-4313-82DE-83ABFAA5653B}" destId="{3D380919-DB68-4090-885C-30457BFDB7D8}" srcOrd="1" destOrd="0" parTransId="{934018B1-33F2-4AE1-B660-E854F8ACF8F5}" sibTransId="{37514774-EF8B-4ECA-A933-567E3490B208}"/>
    <dgm:cxn modelId="{C155E290-3270-4037-9202-E884C6879223}" type="presParOf" srcId="{29A566E1-7F0F-45ED-80DD-F898FEA217B9}" destId="{80C90D9D-1145-4120-969D-5CBC51158E5E}" srcOrd="0" destOrd="0" presId="urn:microsoft.com/office/officeart/2005/8/layout/vList2"/>
    <dgm:cxn modelId="{E78C9FA3-9E26-499B-898C-24176494ECE6}" type="presParOf" srcId="{29A566E1-7F0F-45ED-80DD-F898FEA217B9}" destId="{AB68A4E0-EFBA-4858-B7A8-DFE349BFBB19}" srcOrd="1" destOrd="0" presId="urn:microsoft.com/office/officeart/2005/8/layout/vList2"/>
    <dgm:cxn modelId="{F851DA4A-C63D-453E-B225-994762B8B7C6}" type="presParOf" srcId="{29A566E1-7F0F-45ED-80DD-F898FEA217B9}" destId="{86946049-0480-4473-BAB7-E5E820A23313}" srcOrd="2" destOrd="0" presId="urn:microsoft.com/office/officeart/2005/8/layout/vList2"/>
    <dgm:cxn modelId="{1D99802E-A358-4F40-B835-3E7709C42A15}" type="presParOf" srcId="{29A566E1-7F0F-45ED-80DD-F898FEA217B9}" destId="{A9C3F357-84C0-40FE-A5B5-2E4B807B3CBB}" srcOrd="3" destOrd="0" presId="urn:microsoft.com/office/officeart/2005/8/layout/vList2"/>
    <dgm:cxn modelId="{84D87D33-8837-4305-850C-5E4C420DBE29}" type="presParOf" srcId="{29A566E1-7F0F-45ED-80DD-F898FEA217B9}" destId="{A2136C27-EA68-4D0B-AEB0-6577A4342EF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28853-7B3A-42E2-8904-CFCA2D3AED36}">
      <dsp:nvSpPr>
        <dsp:cNvPr id="0" name=""/>
        <dsp:cNvSpPr/>
      </dsp:nvSpPr>
      <dsp:spPr>
        <a:xfrm>
          <a:off x="10090" y="186652"/>
          <a:ext cx="3426543" cy="1027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Isolate</a:t>
          </a:r>
        </a:p>
      </dsp:txBody>
      <dsp:txXfrm>
        <a:off x="10090" y="186652"/>
        <a:ext cx="3426543" cy="1027963"/>
      </dsp:txXfrm>
    </dsp:sp>
    <dsp:sp modelId="{D0F52EDB-E446-4C7B-BB31-A6DE3F7E3D3C}">
      <dsp:nvSpPr>
        <dsp:cNvPr id="0" name=""/>
        <dsp:cNvSpPr/>
      </dsp:nvSpPr>
      <dsp:spPr>
        <a:xfrm>
          <a:off x="10090" y="1214615"/>
          <a:ext cx="3426543" cy="29500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Isolate your boat’s ground with a isolation transformer or a ground isolator.</a:t>
          </a:r>
        </a:p>
      </dsp:txBody>
      <dsp:txXfrm>
        <a:off x="10090" y="1214615"/>
        <a:ext cx="3426543" cy="2950070"/>
      </dsp:txXfrm>
    </dsp:sp>
    <dsp:sp modelId="{C548993F-9512-4C18-B34D-9C225BC70790}">
      <dsp:nvSpPr>
        <dsp:cNvPr id="0" name=""/>
        <dsp:cNvSpPr/>
      </dsp:nvSpPr>
      <dsp:spPr>
        <a:xfrm>
          <a:off x="3544528" y="186652"/>
          <a:ext cx="3426543" cy="10279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Do NOT bond everything</a:t>
          </a:r>
        </a:p>
      </dsp:txBody>
      <dsp:txXfrm>
        <a:off x="3544528" y="186652"/>
        <a:ext cx="3426543" cy="1027963"/>
      </dsp:txXfrm>
    </dsp:sp>
    <dsp:sp modelId="{E007E4D4-1BDE-4F2B-9DDB-A6551099E601}">
      <dsp:nvSpPr>
        <dsp:cNvPr id="0" name=""/>
        <dsp:cNvSpPr/>
      </dsp:nvSpPr>
      <dsp:spPr>
        <a:xfrm>
          <a:off x="3544528" y="1214615"/>
          <a:ext cx="3426543" cy="295007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 NOT bond through-hulls to the zinc if not otherwise connected to engine ground.</a:t>
          </a:r>
        </a:p>
      </dsp:txBody>
      <dsp:txXfrm>
        <a:off x="3544528" y="1214615"/>
        <a:ext cx="3426543" cy="2950070"/>
      </dsp:txXfrm>
    </dsp:sp>
    <dsp:sp modelId="{CA56C423-15CD-4D0A-B6CB-42C01A607377}">
      <dsp:nvSpPr>
        <dsp:cNvPr id="0" name=""/>
        <dsp:cNvSpPr/>
      </dsp:nvSpPr>
      <dsp:spPr>
        <a:xfrm>
          <a:off x="7078966" y="186652"/>
          <a:ext cx="3426543" cy="10279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 leakage</a:t>
          </a:r>
        </a:p>
      </dsp:txBody>
      <dsp:txXfrm>
        <a:off x="7078966" y="186652"/>
        <a:ext cx="3426543" cy="1027963"/>
      </dsp:txXfrm>
    </dsp:sp>
    <dsp:sp modelId="{AF965307-2F34-42E1-8BD6-BD0286A8ACED}">
      <dsp:nvSpPr>
        <dsp:cNvPr id="0" name=""/>
        <dsp:cNvSpPr/>
      </dsp:nvSpPr>
      <dsp:spPr>
        <a:xfrm>
          <a:off x="7078966" y="1214615"/>
          <a:ext cx="3426543" cy="29500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a clamp-on AC ammeter to measure the current in your AND your neighbors shore power cords.  Any reading over 60 mA is a cause for concern (the meter needs to have a resolution of at least 0.010A per digit).</a:t>
          </a:r>
        </a:p>
      </dsp:txBody>
      <dsp:txXfrm>
        <a:off x="7078966" y="1214615"/>
        <a:ext cx="3426543" cy="2950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F9C7E-BAE4-420A-8669-88B8F967A85A}">
      <dsp:nvSpPr>
        <dsp:cNvPr id="0" name=""/>
        <dsp:cNvSpPr/>
      </dsp:nvSpPr>
      <dsp:spPr>
        <a:xfrm>
          <a:off x="0" y="471655"/>
          <a:ext cx="2124543" cy="12747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120VAC safety ground.</a:t>
          </a:r>
        </a:p>
      </dsp:txBody>
      <dsp:txXfrm>
        <a:off x="0" y="471655"/>
        <a:ext cx="2124543" cy="1274726"/>
      </dsp:txXfrm>
    </dsp:sp>
    <dsp:sp modelId="{83DD2354-29F2-4282-B9E3-A8E8DB493F07}">
      <dsp:nvSpPr>
        <dsp:cNvPr id="0" name=""/>
        <dsp:cNvSpPr/>
      </dsp:nvSpPr>
      <dsp:spPr>
        <a:xfrm>
          <a:off x="2336997" y="471655"/>
          <a:ext cx="2124543" cy="12747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12VDC ground</a:t>
          </a:r>
        </a:p>
      </dsp:txBody>
      <dsp:txXfrm>
        <a:off x="2336997" y="471655"/>
        <a:ext cx="2124543" cy="1274726"/>
      </dsp:txXfrm>
    </dsp:sp>
    <dsp:sp modelId="{E96793D7-2848-499C-8978-8E38CD5B7C65}">
      <dsp:nvSpPr>
        <dsp:cNvPr id="0" name=""/>
        <dsp:cNvSpPr/>
      </dsp:nvSpPr>
      <dsp:spPr>
        <a:xfrm>
          <a:off x="4673995" y="471655"/>
          <a:ext cx="2124543" cy="12747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Electrolysis connections</a:t>
          </a:r>
        </a:p>
      </dsp:txBody>
      <dsp:txXfrm>
        <a:off x="4673995" y="471655"/>
        <a:ext cx="2124543" cy="1274726"/>
      </dsp:txXfrm>
    </dsp:sp>
    <dsp:sp modelId="{093A55EA-E79E-4A1F-86E3-0D8CF1E951F6}">
      <dsp:nvSpPr>
        <dsp:cNvPr id="0" name=""/>
        <dsp:cNvSpPr/>
      </dsp:nvSpPr>
      <dsp:spPr>
        <a:xfrm>
          <a:off x="1168498" y="1958835"/>
          <a:ext cx="2124543" cy="1274726"/>
        </a:xfrm>
        <a:prstGeom prst="rect">
          <a:avLst/>
        </a:prstGeom>
        <a:gradFill rotWithShape="0">
          <a:gsLst>
            <a:gs pos="100000">
              <a:srgbClr val="00B050"/>
            </a:gs>
            <a:gs pos="0">
              <a:srgbClr val="00B050"/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Radio grounds</a:t>
          </a:r>
        </a:p>
      </dsp:txBody>
      <dsp:txXfrm>
        <a:off x="1168498" y="1958835"/>
        <a:ext cx="2124543" cy="1274726"/>
      </dsp:txXfrm>
    </dsp:sp>
    <dsp:sp modelId="{93CC7D49-899F-4577-8B33-BD58D9BABC01}">
      <dsp:nvSpPr>
        <dsp:cNvPr id="0" name=""/>
        <dsp:cNvSpPr/>
      </dsp:nvSpPr>
      <dsp:spPr>
        <a:xfrm>
          <a:off x="3505496" y="1958835"/>
          <a:ext cx="2124543" cy="12747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Lightning grounds</a:t>
          </a:r>
        </a:p>
      </dsp:txBody>
      <dsp:txXfrm>
        <a:off x="3505496" y="1958835"/>
        <a:ext cx="2124543" cy="1274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F945E-1F7C-4470-AF15-05EF896AFF97}">
      <dsp:nvSpPr>
        <dsp:cNvPr id="0" name=""/>
        <dsp:cNvSpPr/>
      </dsp:nvSpPr>
      <dsp:spPr>
        <a:xfrm>
          <a:off x="2173131" y="32756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F3F3A-89EE-4282-BF03-8D18AB4258B5}">
      <dsp:nvSpPr>
        <dsp:cNvPr id="0" name=""/>
        <dsp:cNvSpPr/>
      </dsp:nvSpPr>
      <dsp:spPr>
        <a:xfrm>
          <a:off x="770502" y="1720753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Multiple charging sources are possible:</a:t>
          </a:r>
        </a:p>
      </dsp:txBody>
      <dsp:txXfrm>
        <a:off x="770502" y="1720753"/>
        <a:ext cx="4315781" cy="647367"/>
      </dsp:txXfrm>
    </dsp:sp>
    <dsp:sp modelId="{26C5635A-1510-4689-AFA6-D1CFD3B7A679}">
      <dsp:nvSpPr>
        <dsp:cNvPr id="0" name=""/>
        <dsp:cNvSpPr/>
      </dsp:nvSpPr>
      <dsp:spPr>
        <a:xfrm>
          <a:off x="770502" y="2450666"/>
          <a:ext cx="4315781" cy="170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Engine alternator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Shorepower battery charger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Solar panels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Wind turbine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Water powered alternator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Separate charging engine/alternator</a:t>
          </a:r>
        </a:p>
      </dsp:txBody>
      <dsp:txXfrm>
        <a:off x="770502" y="2450666"/>
        <a:ext cx="4315781" cy="1709382"/>
      </dsp:txXfrm>
    </dsp:sp>
    <dsp:sp modelId="{1970DA6C-D5D4-4106-A6A1-F76BEE9CAA53}">
      <dsp:nvSpPr>
        <dsp:cNvPr id="0" name=""/>
        <dsp:cNvSpPr/>
      </dsp:nvSpPr>
      <dsp:spPr>
        <a:xfrm>
          <a:off x="7244174" y="32756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DABAA-9526-4091-A6B6-7AB6FDCF1C46}">
      <dsp:nvSpPr>
        <dsp:cNvPr id="0" name=""/>
        <dsp:cNvSpPr/>
      </dsp:nvSpPr>
      <dsp:spPr>
        <a:xfrm>
          <a:off x="5841545" y="1720753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Each needs to have an output appropriate for the battery chemistry</a:t>
          </a:r>
        </a:p>
      </dsp:txBody>
      <dsp:txXfrm>
        <a:off x="5841545" y="1720753"/>
        <a:ext cx="4315781" cy="647367"/>
      </dsp:txXfrm>
    </dsp:sp>
    <dsp:sp modelId="{79DC310B-77F2-488C-871D-D1FCC8B9C701}">
      <dsp:nvSpPr>
        <dsp:cNvPr id="0" name=""/>
        <dsp:cNvSpPr/>
      </dsp:nvSpPr>
      <dsp:spPr>
        <a:xfrm>
          <a:off x="5841545" y="2450666"/>
          <a:ext cx="4315781" cy="170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90D9D-1145-4120-969D-5CBC51158E5E}">
      <dsp:nvSpPr>
        <dsp:cNvPr id="0" name=""/>
        <dsp:cNvSpPr/>
      </dsp:nvSpPr>
      <dsp:spPr>
        <a:xfrm>
          <a:off x="0" y="475160"/>
          <a:ext cx="6666833" cy="1432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Multi-stage profile for quicker charging and longer battery life.</a:t>
          </a:r>
        </a:p>
      </dsp:txBody>
      <dsp:txXfrm>
        <a:off x="69908" y="545068"/>
        <a:ext cx="6527017" cy="1292264"/>
      </dsp:txXfrm>
    </dsp:sp>
    <dsp:sp modelId="{86946049-0480-4473-BAB7-E5E820A23313}">
      <dsp:nvSpPr>
        <dsp:cNvPr id="0" name=""/>
        <dsp:cNvSpPr/>
      </dsp:nvSpPr>
      <dsp:spPr>
        <a:xfrm>
          <a:off x="0" y="2010920"/>
          <a:ext cx="6666833" cy="143208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Profile adjustable for flooded, gel or AGM type </a:t>
          </a:r>
          <a:r>
            <a:rPr lang="en-US" sz="3600" i="1" kern="1200" dirty="0">
              <a:solidFill>
                <a:srgbClr val="C00000"/>
              </a:solidFill>
            </a:rPr>
            <a:t>or lithium.</a:t>
          </a:r>
          <a:endParaRPr lang="en-US" sz="3600" kern="1200" dirty="0">
            <a:solidFill>
              <a:srgbClr val="C00000"/>
            </a:solidFill>
          </a:endParaRPr>
        </a:p>
      </dsp:txBody>
      <dsp:txXfrm>
        <a:off x="69908" y="2080828"/>
        <a:ext cx="6527017" cy="1292264"/>
      </dsp:txXfrm>
    </dsp:sp>
    <dsp:sp modelId="{A2136C27-EA68-4D0B-AEB0-6577A4342EF0}">
      <dsp:nvSpPr>
        <dsp:cNvPr id="0" name=""/>
        <dsp:cNvSpPr/>
      </dsp:nvSpPr>
      <dsp:spPr>
        <a:xfrm>
          <a:off x="0" y="3546680"/>
          <a:ext cx="6666833" cy="143208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Compensated for battery temperature</a:t>
          </a:r>
        </a:p>
      </dsp:txBody>
      <dsp:txXfrm>
        <a:off x="69908" y="3616588"/>
        <a:ext cx="6527017" cy="1292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DF992-934C-4F8C-9E97-C2B99F7CC73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69233-1CFB-424A-A3BE-EEF282C43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7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about peoples concerns about batteries and DC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lead in, one going out.  What kind of a problem have you had with this setup?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37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an improvement?  What is wrong with this setup?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71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you don’t have to remember to change the switch position.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2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4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These ratings are for bundles of 3 or less.  A single wire is rated for a higher current.  Wire size is also chosen </a:t>
            </a:r>
            <a:r>
              <a:rPr lang="en-US" dirty="0" err="1"/>
              <a:t>fo</a:t>
            </a:r>
            <a:r>
              <a:rPr lang="en-US" dirty="0"/>
              <a:t> minimize voltage drop.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22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Victron manual has an excellent guide to the various types of fuses.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Voltage vs. state of charge.  The battery needs to be disconnected from loads and chargers for 24 hours for an accurate reading.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95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lead-acid batteries are heavily affected by the size of the load.  The rated capacity is for C/20.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27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multi-stage charger profile.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59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low temperatures, the voltage drops, the internal resistance increases, and the capacity is decreased.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0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open-ended lug is like a sponge.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2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4kbits/sec okay for simple data, not fast enough for fast heading data needed for a smart autopilot.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useful to make a wiring diagram of the </a:t>
            </a:r>
            <a:r>
              <a:rPr lang="en-US" dirty="0" err="1"/>
              <a:t>navionics</a:t>
            </a:r>
            <a:r>
              <a:rPr lang="en-US" dirty="0"/>
              <a:t> subsystem.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0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also a diagram of specialized systems, like the computer and its </a:t>
            </a:r>
            <a:r>
              <a:rPr lang="en-US" dirty="0" err="1"/>
              <a:t>commection</a:t>
            </a:r>
            <a:r>
              <a:rPr lang="en-US" dirty="0"/>
              <a:t> to the SSB and AIS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3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“geographic” wiring diagram can be very helpful.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0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5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How many of you have had one of these?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233-1CFB-424A-A3BE-EEF282C43CC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16C9-D865-765F-E2BD-42015C23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A5A9E-43A0-C0D8-07E1-3A9F36D1C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A3933-2387-7D6D-5722-8B576C18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AC4A7-B151-9552-13E6-6FB6948D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2D27E-5F3E-46E9-236E-F3A3929C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8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FEA4-CDB9-B003-222D-DBD2FF79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98460-3CDA-DE25-87CC-7546BDEDE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ED35-2991-3A5C-049C-4C3D727E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B4207-B549-C7ED-053E-9951B2D6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64D79-D93D-FFBE-3556-876453BC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24B3-5F04-5406-7A99-37F34B6A3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14CE-FADC-3794-091D-5E354DA76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E5DCB-A61D-B976-BDBB-040A19E4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45808-CB6C-FE55-1A38-56C4A235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C7A66-0356-AD45-C713-7EDC4628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AAF9-76FF-3515-17E8-77C4A72C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5F1F7-33FB-DA9A-4627-82DD2B8EE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72EF3-2524-367E-2117-14C45FFD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6B895-F2CD-7BDC-DEAF-3912F919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EBC5B-DDF3-6D88-C2A8-053D35A9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3CAB-4C0F-EAC4-488B-36F42D7A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3D516-8CCC-695F-9787-EC558532D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7B34-B860-516D-F93F-E65445A2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9CD2C-4273-3D1F-FEE6-8525E1DF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7BE79-4847-0EC4-50F7-CCA5DD60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6045-D523-DC7F-575D-E5D0AA68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A97BE-120D-BC80-A416-0861A5B9E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49BC5-6C7E-E83D-4509-2A56F774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BA1C1-2AAB-D624-219E-7BFFE604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B1125-216E-BAF4-5B9F-2329F71C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B99FB-38D0-3FD5-4965-89EA1D65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2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4594-C5F0-F60B-AE5F-0526FA99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75A7E-6C6F-D68D-9A3B-1D7FA7F87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0A4BD-6A5D-4489-48F4-7BA0402F6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9B930-5E7C-2D36-9A7A-D3C9F71CA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6D2D5-D296-6F66-24BE-F71FE9647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E0C2A-4131-E9C4-2376-151CFC6D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95643-774D-3D81-9D14-08531992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4CD16-25A9-3445-B2B3-A3A94655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3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6FF0-B029-F56F-3A61-529CD004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2D1-C49B-24BB-4C3F-2CA3ADEF5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509E4-4BF3-0033-8C8C-A2EB45E0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F6B3D-6E13-BDCB-7711-4973805E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FC3E7-DBC6-9313-A222-7009A0D1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3B3B6-5B89-154E-6DC9-79955007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9557C-12C7-9EE2-43BD-839C9E4B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8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0251-F655-D25E-1B6D-4A79E6AC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19204-1BE8-99E9-427D-71ABAE323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C8D5F-53D3-091E-01DB-20B5BF63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89B2C-3E64-384A-5363-C274169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0A8E8-46BF-1119-8969-17E4E4B1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A0CD5-D727-B7DC-16CB-BC70B4CC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9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8769-4AE5-2D1F-A349-07F0448A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F1FDE-17A5-BBA2-4A25-A38090822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D958D-ECA4-BB85-F34A-0CEFCA63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B63B9-ED17-0D12-2482-B9D09EB2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7F7FC-86F6-6FE5-CDC2-425EEB86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ACEB2-5318-54CD-7596-805B0643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B24DC-80A8-B76E-BDD2-E9244C81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2F79-F1F6-19AD-5560-24800274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878A-24F9-F277-BABD-D2E835E2B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B2DD46-F5A4-4014-89DC-85E089ABE2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9B12-1586-CB4E-FEB0-511D89C0C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54403-DB93-1635-E91A-5D1F32728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698931-0583-458C-BCD4-DF605B2D1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55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lifelinebatteries.com/wp-content/uploads/2015/12/6-0101F-Lifeline-Technical-Manual-Final-5-06-19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C7C1-DB15-E081-715B-B9AF6FDCC7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Boat Electrical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00E3C-E97E-2EBE-48B6-92AC3CDF9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271" y="3602037"/>
            <a:ext cx="6433457" cy="178639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 short seminar on the various systems on a cruising yacht that carry electrical currents.</a:t>
            </a:r>
          </a:p>
          <a:p>
            <a:r>
              <a:rPr lang="en-US" dirty="0"/>
              <a:t>Craig Johnston</a:t>
            </a:r>
          </a:p>
          <a:p>
            <a:r>
              <a:rPr lang="en-US" dirty="0"/>
              <a:t>3/1/25</a:t>
            </a:r>
          </a:p>
        </p:txBody>
      </p:sp>
    </p:spTree>
    <p:extLst>
      <p:ext uri="{BB962C8B-B14F-4D97-AF65-F5344CB8AC3E}">
        <p14:creationId xmlns:p14="http://schemas.microsoft.com/office/powerpoint/2010/main" val="268774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DB8D6-0DE3-E586-D5DA-231D9BD1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81" y="1440138"/>
            <a:ext cx="11182642" cy="4027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6A1A0-DC9F-129B-19D9-FBF2AE38431E}"/>
              </a:ext>
            </a:extLst>
          </p:cNvPr>
          <p:cNvSpPr txBox="1"/>
          <p:nvPr/>
        </p:nvSpPr>
        <p:spPr>
          <a:xfrm>
            <a:off x="2667000" y="849086"/>
            <a:ext cx="621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SHOCK HAZARD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33AA0-FE75-B831-1E3B-D11A22BC8DC8}"/>
              </a:ext>
            </a:extLst>
          </p:cNvPr>
          <p:cNvSpPr txBox="1"/>
          <p:nvPr/>
        </p:nvSpPr>
        <p:spPr>
          <a:xfrm>
            <a:off x="1884713" y="5531860"/>
            <a:ext cx="8760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Skin resistance varies from over 100k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under 10k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results ranging from a tingle to a lethal shock.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382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3D43-04DB-582D-40E4-312671F9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GFCI PROTECTION FOR A MORE LIKELY SHOCK HAZARD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166DC-DFCC-0857-75D4-C8B78D0D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34" y="2514601"/>
            <a:ext cx="11751748" cy="34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battery&#10;&#10;AI-generated content may be incorrect.">
            <a:extLst>
              <a:ext uri="{FF2B5EF4-FFF2-40B4-BE49-F238E27FC236}">
                <a16:creationId xmlns:a16="http://schemas.microsoft.com/office/drawing/2014/main" id="{38F3312A-3B0A-6C08-FD08-5820DE50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39943-907C-2066-2551-CF099398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DC SYSTEMS</a:t>
            </a:r>
          </a:p>
        </p:txBody>
      </p:sp>
    </p:spTree>
    <p:extLst>
      <p:ext uri="{BB962C8B-B14F-4D97-AF65-F5344CB8AC3E}">
        <p14:creationId xmlns:p14="http://schemas.microsoft.com/office/powerpoint/2010/main" val="16148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0178-0241-4F15-297C-BF0C7A22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12/24VDC Systems – key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D8659-8402-59B2-D344-30AE6AAA6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Batteries to store energy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One or more to power house loads—lights, electronics, fridge, heating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 separate battery to start  the engine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Various sources to charge batteries: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AC line-powered battery chargers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Propulsion engine alternator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Dedicated DC generator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Solar panels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Wind or water turbines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3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53A3-EFF4-ABF2-3AAD-C5C691D0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12/24VDC 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0122-BCCF-8E2C-EBCC-4D9BC59E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Enough power for anticipated loads and time between charging.</a:t>
            </a:r>
          </a:p>
          <a:p>
            <a:pPr>
              <a:lnSpc>
                <a:spcPct val="150000"/>
              </a:lnSpc>
            </a:pPr>
            <a:r>
              <a:rPr lang="en-US" dirty="0"/>
              <a:t>Accidental discharge of engine starting battery.</a:t>
            </a:r>
          </a:p>
          <a:p>
            <a:pPr>
              <a:lnSpc>
                <a:spcPct val="150000"/>
              </a:lnSpc>
            </a:pPr>
            <a:r>
              <a:rPr lang="en-US" dirty="0"/>
              <a:t>Hazard is primarily from overheating of wires and connections.</a:t>
            </a:r>
          </a:p>
          <a:p>
            <a:pPr>
              <a:lnSpc>
                <a:spcPct val="150000"/>
              </a:lnSpc>
            </a:pPr>
            <a:r>
              <a:rPr lang="en-US" dirty="0"/>
              <a:t>Secondary hazard from flammable fumes and chemical spills depending on battery type.</a:t>
            </a:r>
          </a:p>
          <a:p>
            <a:pPr>
              <a:lnSpc>
                <a:spcPct val="150000"/>
              </a:lnSpc>
            </a:pPr>
            <a:r>
              <a:rPr lang="en-US" dirty="0"/>
              <a:t>Risk of heavy batteries coming adrift in heavy weather.</a:t>
            </a:r>
          </a:p>
        </p:txBody>
      </p:sp>
    </p:spTree>
    <p:extLst>
      <p:ext uri="{BB962C8B-B14F-4D97-AF65-F5344CB8AC3E}">
        <p14:creationId xmlns:p14="http://schemas.microsoft.com/office/powerpoint/2010/main" val="68997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A02E-B1E2-E39D-194E-A7CC7524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11" y="353836"/>
            <a:ext cx="10515600" cy="1325563"/>
          </a:xfrm>
        </p:spPr>
        <p:txBody>
          <a:bodyPr/>
          <a:lstStyle/>
          <a:p>
            <a:r>
              <a:rPr lang="en-US" dirty="0"/>
              <a:t>More Wiring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4A7C3-BC11-E6BF-0281-E7871FCE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Wire type:  fine-stranded, tinned copper.  (Solid wire is prone to breakage from vibration.  Tinned is necessary to prevent corrosion.)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Terminations:  crimped lugs on barrier strips or crimped ferrules on </a:t>
            </a:r>
            <a:r>
              <a:rPr lang="en-US" dirty="0" err="1"/>
              <a:t>eurostyle</a:t>
            </a:r>
            <a:r>
              <a:rPr lang="en-US" dirty="0"/>
              <a:t> connector blocks.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Wet locations require completely sealed terminations—adhesive-lined heat shrink over closed-end lugs.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Wires bundled, tie-wrapped and fastened to the bulkhead to prevent vibration damage.</a:t>
            </a:r>
          </a:p>
        </p:txBody>
      </p:sp>
    </p:spTree>
    <p:extLst>
      <p:ext uri="{BB962C8B-B14F-4D97-AF65-F5344CB8AC3E}">
        <p14:creationId xmlns:p14="http://schemas.microsoft.com/office/powerpoint/2010/main" val="287863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C1F53A-BBDD-D8BC-661D-FD209A23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1068388"/>
          </a:xfrm>
        </p:spPr>
        <p:txBody>
          <a:bodyPr anchor="t"/>
          <a:lstStyle/>
          <a:p>
            <a:r>
              <a:rPr lang="en-US" dirty="0"/>
              <a:t>Wire termination</a:t>
            </a:r>
          </a:p>
        </p:txBody>
      </p:sp>
      <p:pic>
        <p:nvPicPr>
          <p:cNvPr id="8" name="Content Placeholder 7" descr="A close up of a battery&#10;&#10;AI-generated content may be incorrect.">
            <a:extLst>
              <a:ext uri="{FF2B5EF4-FFF2-40B4-BE49-F238E27FC236}">
                <a16:creationId xmlns:a16="http://schemas.microsoft.com/office/drawing/2014/main" id="{08316F22-88E1-3168-70F5-7F0C36D51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2005" y="516080"/>
            <a:ext cx="4170218" cy="555388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9A2747-4386-B89F-6064-EB7992D97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Use the correct size lug for the wire.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Use only CLOSED-ENDED lugs.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Crimp with proper tool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For any  wire or cable that may see moisture, cover with adhesive-lined heat shrink tubing.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7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ble&#10;&#10;AI-generated content may be incorrect.">
            <a:extLst>
              <a:ext uri="{FF2B5EF4-FFF2-40B4-BE49-F238E27FC236}">
                <a16:creationId xmlns:a16="http://schemas.microsoft.com/office/drawing/2014/main" id="{B5B20548-7037-2570-E9A7-0BD653B7A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6031" y="825940"/>
            <a:ext cx="6890376" cy="5173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C8CF5-AB26-F644-12C4-243277A09134}"/>
              </a:ext>
            </a:extLst>
          </p:cNvPr>
          <p:cNvSpPr txBox="1"/>
          <p:nvPr/>
        </p:nvSpPr>
        <p:spPr>
          <a:xfrm>
            <a:off x="8466665" y="3429000"/>
            <a:ext cx="33189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  😧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Oh, </a:t>
            </a:r>
            <a:r>
              <a:rPr lang="en-US" sz="2400" dirty="0" err="1"/>
              <a:t>nooooooo</a:t>
            </a:r>
            <a:r>
              <a:rPr lang="en-US" sz="24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1310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B282B-ED0B-5E8E-1EB6-A9E81BCB2A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505" r="13659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6EA94-FA4B-F4F2-B726-900271F40EF4}"/>
              </a:ext>
            </a:extLst>
          </p:cNvPr>
          <p:cNvSpPr txBox="1"/>
          <p:nvPr/>
        </p:nvSpPr>
        <p:spPr>
          <a:xfrm>
            <a:off x="728663" y="1115219"/>
            <a:ext cx="55054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NAVIONICS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6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F085-4EF5-972E-BDAC-0D006390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7892-FF48-81BB-7DC9-A200027E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Old:  NEMA 0183 serial comms, RS-232 ports, and often proprietary systems</a:t>
            </a:r>
          </a:p>
          <a:p>
            <a:r>
              <a:rPr lang="en-US" dirty="0"/>
              <a:t>New: NEMA 2000 serial bus, a backbone connecting instruments, plotters, radar, engine data, etc.</a:t>
            </a:r>
          </a:p>
          <a:p>
            <a:r>
              <a:rPr lang="en-US" dirty="0"/>
              <a:t>Needs clean DC power—connected to 12V ground only in one place.</a:t>
            </a:r>
          </a:p>
          <a:p>
            <a:r>
              <a:rPr lang="en-US" dirty="0"/>
              <a:t>12V battery voltage varies from &lt;12V to &gt;14.5V (during charging).  Will the electronics safely handle this?  (possible problems with TV and appliances not designed for cars or boats.)</a:t>
            </a:r>
          </a:p>
        </p:txBody>
      </p:sp>
    </p:spTree>
    <p:extLst>
      <p:ext uri="{BB962C8B-B14F-4D97-AF65-F5344CB8AC3E}">
        <p14:creationId xmlns:p14="http://schemas.microsoft.com/office/powerpoint/2010/main" val="401753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7E9B-7A69-8C02-2DB8-59B11CE8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BAE53-51C3-7467-68E5-07D73171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1422853"/>
            <a:ext cx="10515600" cy="478200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systems view of a cruising sailboat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Electrical subsystems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120/240 VAC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Low voltage DC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Navionics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Corrosion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Lightning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Systems interactions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	Break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DC systems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Separating starting and house loads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Switching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Charging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Circuit Protection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Battery chemistry</a:t>
            </a:r>
          </a:p>
        </p:txBody>
      </p:sp>
    </p:spTree>
    <p:extLst>
      <p:ext uri="{BB962C8B-B14F-4D97-AF65-F5344CB8AC3E}">
        <p14:creationId xmlns:p14="http://schemas.microsoft.com/office/powerpoint/2010/main" val="397027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iagram&#10;&#10;AI-generated content may be incorrect.">
            <a:extLst>
              <a:ext uri="{FF2B5EF4-FFF2-40B4-BE49-F238E27FC236}">
                <a16:creationId xmlns:a16="http://schemas.microsoft.com/office/drawing/2014/main" id="{96791BB9-68C0-796C-72C7-3EF716158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19" y="0"/>
            <a:ext cx="10686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&#10;&#10;AI-generated content may be incorrect.">
            <a:extLst>
              <a:ext uri="{FF2B5EF4-FFF2-40B4-BE49-F238E27FC236}">
                <a16:creationId xmlns:a16="http://schemas.microsoft.com/office/drawing/2014/main" id="{B833FA81-5F4A-6AB5-E32B-9FDCA3BBD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19" y="0"/>
            <a:ext cx="10686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lane&#10;&#10;AI-generated content may be incorrect.">
            <a:extLst>
              <a:ext uri="{FF2B5EF4-FFF2-40B4-BE49-F238E27FC236}">
                <a16:creationId xmlns:a16="http://schemas.microsoft.com/office/drawing/2014/main" id="{4FA19459-6F3D-847C-00B5-A3197CD5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474133"/>
            <a:ext cx="12365256" cy="79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35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ilot&#10;&#10;AI-generated content may be incorrect.">
            <a:extLst>
              <a:ext uri="{FF2B5EF4-FFF2-40B4-BE49-F238E27FC236}">
                <a16:creationId xmlns:a16="http://schemas.microsoft.com/office/drawing/2014/main" id="{977A4149-B915-A6CE-F07E-7609D52B7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03" y="1371600"/>
            <a:ext cx="718566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EE434D-9005-E5FC-D3C5-81EF774DED74}"/>
              </a:ext>
            </a:extLst>
          </p:cNvPr>
          <p:cNvSpPr txBox="1"/>
          <p:nvPr/>
        </p:nvSpPr>
        <p:spPr>
          <a:xfrm>
            <a:off x="1670755" y="393468"/>
            <a:ext cx="100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 NEMA 0183 LIMITED TO POINT-TO-POINT CONNECTIONS</a:t>
            </a:r>
          </a:p>
        </p:txBody>
      </p:sp>
    </p:spTree>
    <p:extLst>
      <p:ext uri="{BB962C8B-B14F-4D97-AF65-F5344CB8AC3E}">
        <p14:creationId xmlns:p14="http://schemas.microsoft.com/office/powerpoint/2010/main" val="959628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5A01C8-7FB6-F3AD-3ACA-63B7B1945F05}"/>
              </a:ext>
            </a:extLst>
          </p:cNvPr>
          <p:cNvSpPr txBox="1"/>
          <p:nvPr/>
        </p:nvSpPr>
        <p:spPr>
          <a:xfrm>
            <a:off x="2278380" y="423334"/>
            <a:ext cx="818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MODERN NEMA 2000 DATA BUS</a:t>
            </a:r>
          </a:p>
          <a:p>
            <a:pPr algn="ctr"/>
            <a:r>
              <a:rPr lang="en-US" sz="2000" dirty="0"/>
              <a:t>ALLOWS FOR MANY DIFFERENT DEVICES TO BE INTERCONNECTED</a:t>
            </a:r>
          </a:p>
        </p:txBody>
      </p:sp>
      <p:pic>
        <p:nvPicPr>
          <p:cNvPr id="8" name="Picture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6F5D451D-4FEE-8363-2B89-3E40F7E50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4" y="1495835"/>
            <a:ext cx="8758202" cy="53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n inverter&#10;&#10;AI-generated content may be incorrect.">
            <a:extLst>
              <a:ext uri="{FF2B5EF4-FFF2-40B4-BE49-F238E27FC236}">
                <a16:creationId xmlns:a16="http://schemas.microsoft.com/office/drawing/2014/main" id="{88A8E310-51E8-7944-3948-68425C306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651510"/>
            <a:ext cx="871728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2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ust on galvanized metal surface">
            <a:extLst>
              <a:ext uri="{FF2B5EF4-FFF2-40B4-BE49-F238E27FC236}">
                <a16:creationId xmlns:a16="http://schemas.microsoft.com/office/drawing/2014/main" id="{4BC0541F-B8D0-FDC5-3647-FBF04BB2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54" b="607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4B4C3-772E-20BD-3E3E-83B8E45B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Galvanic Corrosion</a:t>
            </a:r>
          </a:p>
        </p:txBody>
      </p:sp>
    </p:spTree>
    <p:extLst>
      <p:ext uri="{BB962C8B-B14F-4D97-AF65-F5344CB8AC3E}">
        <p14:creationId xmlns:p14="http://schemas.microsoft.com/office/powerpoint/2010/main" val="3662318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47A03-A4E9-1115-F91B-6CE3008D7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81"/>
          <a:stretch/>
        </p:blipFill>
        <p:spPr>
          <a:xfrm>
            <a:off x="1320801" y="11"/>
            <a:ext cx="9753598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2C5AD-DBEB-CD08-5E48-5ABF5B22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5320142"/>
            <a:ext cx="11210925" cy="8464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Metals with differing electrochemical potential form batteries. In the presence of an electrolyte, current flows from the anode, causing corrosion.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5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E8C2E6-024C-C5FA-F5D4-DEE3470542F4}"/>
              </a:ext>
            </a:extLst>
          </p:cNvPr>
          <p:cNvSpPr txBox="1"/>
          <p:nvPr/>
        </p:nvSpPr>
        <p:spPr>
          <a:xfrm>
            <a:off x="474133" y="1072444"/>
            <a:ext cx="2438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more active (anodic) metal corrodes.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Moisture is part of 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Seawater accelerates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greater the potential difference, the more corrosion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&lt;0.2V  for  no corrosion.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7B2974-FAC0-A3CA-E4D7-13C59F0D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58" y="-158044"/>
            <a:ext cx="883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36EE84-E92E-475A-59B7-1D2D05C6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en-US" sz="3200">
                <a:solidFill>
                  <a:srgbClr val="FFFFFF"/>
                </a:solidFill>
              </a:rPr>
              <a:t>PREVENTING GALVANIC CORROSION FROM DISSIMILAR METALS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21AF57-4863-CA3B-7BB2-B9F29A13B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en-US" sz="2000" dirty="0"/>
              <a:t>Use a sacrificial zinc anode.</a:t>
            </a:r>
          </a:p>
          <a:p>
            <a:endParaRPr lang="en-US" sz="2000" dirty="0"/>
          </a:p>
          <a:p>
            <a:r>
              <a:rPr lang="en-US" sz="2000" dirty="0"/>
              <a:t>Connect the zinc to the prop shaft, prop and strut and engine</a:t>
            </a:r>
          </a:p>
          <a:p>
            <a:endParaRPr lang="en-US" sz="2000" dirty="0"/>
          </a:p>
          <a:p>
            <a:r>
              <a:rPr lang="en-US" sz="2000" dirty="0"/>
              <a:t>Bond engine intake through-hulls</a:t>
            </a:r>
          </a:p>
          <a:p>
            <a:endParaRPr lang="en-US" sz="2000" dirty="0"/>
          </a:p>
          <a:p>
            <a:r>
              <a:rPr lang="en-US" sz="2000" dirty="0"/>
              <a:t>Bonding of isolated bronze through-hulls isn’t needed.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B8992D-2B27-F628-F156-DBFD05E67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r>
              <a:rPr lang="en-US" sz="2000" dirty="0"/>
              <a:t>When putting stainless steel screws into aluminum, always use </a:t>
            </a:r>
            <a:r>
              <a:rPr lang="en-US" sz="2000" dirty="0" err="1"/>
              <a:t>TefGel</a:t>
            </a:r>
            <a:r>
              <a:rPr lang="en-US" sz="2000" dirty="0"/>
              <a:t>, lanolin, or a thorough coating of thread-locker.</a:t>
            </a:r>
          </a:p>
          <a:p>
            <a:r>
              <a:rPr lang="en-US" sz="2000" dirty="0"/>
              <a:t>Never allow copper to directly contact aluminum—</a:t>
            </a:r>
            <a:r>
              <a:rPr lang="en-US" sz="2000" i="1" dirty="0"/>
              <a:t>loose pennies sink ships…if they have aluminum hulls…</a:t>
            </a:r>
          </a:p>
        </p:txBody>
      </p:sp>
    </p:spTree>
    <p:extLst>
      <p:ext uri="{BB962C8B-B14F-4D97-AF65-F5344CB8AC3E}">
        <p14:creationId xmlns:p14="http://schemas.microsoft.com/office/powerpoint/2010/main" val="44815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4A55-F333-CEA1-6296-A04A2938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Engineer’s View of a Cruising Boat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269D3-068F-7F64-4645-4FA89597F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1" y="1690688"/>
            <a:ext cx="4528457" cy="40569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Collection of Systems: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Rig and Sails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Auxiliary Power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Electrical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Hydraulic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Plumbing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Safety </a:t>
            </a:r>
          </a:p>
        </p:txBody>
      </p:sp>
    </p:spTree>
    <p:extLst>
      <p:ext uri="{BB962C8B-B14F-4D97-AF65-F5344CB8AC3E}">
        <p14:creationId xmlns:p14="http://schemas.microsoft.com/office/powerpoint/2010/main" val="9464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C2AAF-A0D3-9C8D-AB2F-A463A180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4" y="2155370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</a:rPr>
              <a:t>THE 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“HOT” MARINA PROBLEM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723BD-2900-7E7E-4489-217072C9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645" y="811505"/>
            <a:ext cx="7245661" cy="5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5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DF02-9312-FEAC-AE0D-2543D836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“hot” marina also causes electrolysis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BAB9-5683-5022-CA8C-F432F473A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705622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Your neighbor’s boat leaks AC current into the water.</a:t>
            </a:r>
          </a:p>
          <a:p>
            <a:pPr marL="514350" indent="-514350">
              <a:buAutoNum type="arabicPeriod"/>
            </a:pPr>
            <a:r>
              <a:rPr lang="en-US" dirty="0"/>
              <a:t>This current flows through your prop/shaft/zinc back to the shore through the green ground wire.  This will corrode underwater metal even with a connected zinc.</a:t>
            </a:r>
          </a:p>
          <a:p>
            <a:pPr marL="514350" indent="-514350">
              <a:buAutoNum type="arabicPeriod"/>
            </a:pPr>
            <a:r>
              <a:rPr lang="en-US" dirty="0"/>
              <a:t>OR the current flows into a through-hull at the bow, through the bonding wire back to the engine and 12V ground, and back to shore.  This will corrode even an otherwise stable bronze fitting.</a:t>
            </a:r>
          </a:p>
        </p:txBody>
      </p:sp>
    </p:spTree>
    <p:extLst>
      <p:ext uri="{BB962C8B-B14F-4D97-AF65-F5344CB8AC3E}">
        <p14:creationId xmlns:p14="http://schemas.microsoft.com/office/powerpoint/2010/main" val="3773442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C4BE4-E36E-2CFC-7429-5DF3F23F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/>
        </p:blipFill>
        <p:spPr>
          <a:xfrm>
            <a:off x="20" y="11299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B907E1-CFE5-B4CD-5903-2CC4C6ED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“HOT” MARINA PROTECTIONS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A7DFD09-7221-5495-26D1-A1FA264F47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1466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913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understorm lightning with a dark cloudy sky">
            <a:extLst>
              <a:ext uri="{FF2B5EF4-FFF2-40B4-BE49-F238E27FC236}">
                <a16:creationId xmlns:a16="http://schemas.microsoft.com/office/drawing/2014/main" id="{E34C9941-033B-02AA-B371-9A493528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6" b="11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93697-A9A3-AF79-0319-8C50FA4B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7001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B65898-91F7-D51F-124F-59CE9D03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190977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LIGHTNING – </a:t>
            </a:r>
            <a:r>
              <a:rPr lang="en-US" sz="4000" i="1" dirty="0"/>
              <a:t>WHAT IS IT?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E6BB9-03F5-5AC3-EB21-66E04C536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8" y="1952978"/>
            <a:ext cx="5960532" cy="4287101"/>
          </a:xfrm>
        </p:spPr>
        <p:txBody>
          <a:bodyPr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Electrons build a negative charge in clouds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Voltage to ground of 100MV up to 1000MV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 stroke to ground follows the shortest, lowest resistance path.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The stroke ionizes the air, resulting in a conductive path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 peak current of 20,000A to over 100,000A flows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Typical duration is on the order of 1 microsecond</a:t>
            </a:r>
          </a:p>
        </p:txBody>
      </p:sp>
      <p:pic>
        <p:nvPicPr>
          <p:cNvPr id="8" name="Picture 7" descr="A black and white image of a storm cloud">
            <a:extLst>
              <a:ext uri="{FF2B5EF4-FFF2-40B4-BE49-F238E27FC236}">
                <a16:creationId xmlns:a16="http://schemas.microsoft.com/office/drawing/2014/main" id="{0E79459D-1C74-A3C2-7998-1B7A2722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31" r="1913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342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DA28-78AE-6CAF-A60A-2CBD5895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AC644D-E8A4-4D03-67E7-3420028A4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understorm lightning with a dark cloudy sky">
            <a:extLst>
              <a:ext uri="{FF2B5EF4-FFF2-40B4-BE49-F238E27FC236}">
                <a16:creationId xmlns:a16="http://schemas.microsoft.com/office/drawing/2014/main" id="{5316B63A-D5E7-FA48-A771-B45BEACD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16" b="11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F1AA09-8D2B-7D61-A16F-A9BA26D16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376771-7C4F-3096-CED0-9E358F33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LIGHTNING –</a:t>
            </a:r>
            <a:r>
              <a:rPr lang="en-US" i="1" dirty="0">
                <a:solidFill>
                  <a:srgbClr val="FFFF00"/>
                </a:solidFill>
              </a:rPr>
              <a:t>is it a real problem?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1B265D-33BC-DFD9-BB45-FD4F09B9D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22" y="1806221"/>
            <a:ext cx="10515600" cy="41560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Most common in the tropics:  Florida, Caribbean, Australia, or sailing the ITCZ.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On the coast of Florida, it is common to have over 1000 lightning strikes per square mile per year.  Boat damage is common.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 Catalina 42 was struck at River Place marina on the Willamette, resulting in hundreds of small hull perforations.  The boat was eventually totaled.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9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E3C6-0E09-AE00-EC79-61E52082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8511-96CD-BED5-C604-FD316B336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Your boat’s mast is the “easiest” path to ground.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current travels down the mast and rigging and then takes the shortest path into the water.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If there is no connection from the bottom of the mast to the water, the voltage will rise to the level necessary to penetrate the hull.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path may also go through through-hull fittings, tanks or down the shrouds.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High pulse currents will magnetically couple into adjacent wiring, creating voltage spikes on DC and radio leads of 1000’s of volts.</a:t>
            </a:r>
          </a:p>
        </p:txBody>
      </p:sp>
    </p:spTree>
    <p:extLst>
      <p:ext uri="{BB962C8B-B14F-4D97-AF65-F5344CB8AC3E}">
        <p14:creationId xmlns:p14="http://schemas.microsoft.com/office/powerpoint/2010/main" val="649424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030F-DF9F-1EB5-0216-B58DE6D5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lightning strikes on sailboats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2AA14-80F1-B9DF-8798-3FA27B3A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masthead antennas and sensors vaporized.</a:t>
            </a:r>
          </a:p>
          <a:p>
            <a:r>
              <a:rPr lang="en-US" dirty="0"/>
              <a:t>Catastrophic failure of radios, instruments, plotters, lights, appliances, batteries, engine generator and starter.</a:t>
            </a:r>
          </a:p>
          <a:p>
            <a:r>
              <a:rPr lang="en-US" dirty="0"/>
              <a:t>Holes in the hole, ranging from melted through-hulls to hundreds of pin holes and exploded bulkheads.</a:t>
            </a:r>
          </a:p>
          <a:p>
            <a:r>
              <a:rPr lang="en-US" dirty="0"/>
              <a:t>Lethal shock hazard to people on board.</a:t>
            </a:r>
          </a:p>
        </p:txBody>
      </p:sp>
    </p:spTree>
    <p:extLst>
      <p:ext uri="{BB962C8B-B14F-4D97-AF65-F5344CB8AC3E}">
        <p14:creationId xmlns:p14="http://schemas.microsoft.com/office/powerpoint/2010/main" val="768477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7512BAC-8EA9-9EA2-0035-C091588D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ZONE of PROTECTION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6AE9435-F55A-A1AF-ED67-33CAB118EA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679" r="8679"/>
          <a:stretch/>
        </p:blipFill>
        <p:spPr>
          <a:xfrm>
            <a:off x="4777316" y="750984"/>
            <a:ext cx="6780700" cy="535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7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075E-0F37-AFDD-9D56-54765D7F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383" y="481584"/>
            <a:ext cx="8383234" cy="139417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PROTECTION FROM CATASTROPHIC DAMAGE:</a:t>
            </a:r>
            <a:br>
              <a:rPr lang="en-US"/>
            </a:br>
            <a:r>
              <a:rPr lang="en-US"/>
              <a:t>Create a low resistance path from the masthead to the water.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5B8CE8-C757-A8A0-B9F5-F1A6C28BD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805634" cy="381158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Aluminum masts are good conductors; wood and carbon fiber need a #4 wire.</a:t>
            </a:r>
          </a:p>
          <a:p>
            <a:pPr marL="342900" indent="-342900">
              <a:buAutoNum type="arabicPeriod"/>
            </a:pPr>
            <a:r>
              <a:rPr lang="en-US" sz="2800" dirty="0"/>
              <a:t>#4  wire from mast base to and external keel</a:t>
            </a:r>
          </a:p>
          <a:p>
            <a:pPr marL="342900" indent="-342900">
              <a:buAutoNum type="arabicPeriod"/>
            </a:pPr>
            <a:r>
              <a:rPr lang="en-US" sz="2800" dirty="0"/>
              <a:t>OR #6 wire to an external ground plate or strap of at least 2 </a:t>
            </a:r>
            <a:r>
              <a:rPr lang="en-US" sz="2800" dirty="0" err="1"/>
              <a:t>sq.ft</a:t>
            </a:r>
            <a:r>
              <a:rPr lang="en-US" sz="2800" dirty="0"/>
              <a:t>.</a:t>
            </a:r>
          </a:p>
          <a:p>
            <a:pPr marL="342900" indent="-342900">
              <a:buAutoNum type="arabicPeriod"/>
            </a:pPr>
            <a:r>
              <a:rPr lang="en-US" sz="2800" dirty="0"/>
              <a:t>#6 wire from chainplates to external ground.</a:t>
            </a:r>
          </a:p>
          <a:p>
            <a:pPr marL="342900" indent="-342900">
              <a:buAutoNum type="arabicPeriod"/>
            </a:pPr>
            <a:r>
              <a:rPr lang="en-US" sz="2800" dirty="0"/>
              <a:t>Also bond lifelines.</a:t>
            </a:r>
          </a:p>
        </p:txBody>
      </p:sp>
    </p:spTree>
    <p:extLst>
      <p:ext uri="{BB962C8B-B14F-4D97-AF65-F5344CB8AC3E}">
        <p14:creationId xmlns:p14="http://schemas.microsoft.com/office/powerpoint/2010/main" val="409573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18D72-69EE-CC32-C050-B6AE0325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61" y="2827338"/>
            <a:ext cx="10515600" cy="1762125"/>
          </a:xfrm>
        </p:spPr>
        <p:txBody>
          <a:bodyPr/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Shorepower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F29B0-1DB9-ED08-4A2E-BC6DD901C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7067"/>
            <a:ext cx="10515600" cy="7725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 </a:t>
            </a:r>
            <a:r>
              <a:rPr lang="en-US" dirty="0" err="1">
                <a:solidFill>
                  <a:schemeClr val="bg1"/>
                </a:solidFill>
              </a:rPr>
              <a:t>sytems</a:t>
            </a:r>
            <a:r>
              <a:rPr lang="en-US" dirty="0">
                <a:solidFill>
                  <a:schemeClr val="bg1"/>
                </a:solidFill>
              </a:rPr>
              <a:t> on the boat</a:t>
            </a:r>
          </a:p>
        </p:txBody>
      </p:sp>
    </p:spTree>
    <p:extLst>
      <p:ext uri="{BB962C8B-B14F-4D97-AF65-F5344CB8AC3E}">
        <p14:creationId xmlns:p14="http://schemas.microsoft.com/office/powerpoint/2010/main" val="2532318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F3248F2-AECC-5E84-1D6B-99EEBC64E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6" r="4556"/>
          <a:stretch/>
        </p:blipFill>
        <p:spPr>
          <a:xfrm>
            <a:off x="1215676" y="446901"/>
            <a:ext cx="9760648" cy="61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05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315E2-CA6E-07F2-3FEE-1CC0BEAFF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DEB54E-AB1E-C1BE-B902-0E0D3DDC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protection on </a:t>
            </a:r>
            <a:r>
              <a:rPr lang="en-US" i="1" dirty="0"/>
              <a:t>s/v Sequoia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9A40DB-7711-8BC0-322A-9660CB42D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1/2 inch aluminum rod at mast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2” x 13’ Cu strip on hull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#4 AWG wire from mast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#6 AWG  wires from stays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2” foil strip from radio grounds</a:t>
            </a:r>
          </a:p>
        </p:txBody>
      </p:sp>
      <p:pic>
        <p:nvPicPr>
          <p:cNvPr id="14" name="Picture 13" descr="A diagram of a sailboat&#10;&#10;AI-generated content may be incorrect.">
            <a:extLst>
              <a:ext uri="{FF2B5EF4-FFF2-40B4-BE49-F238E27FC236}">
                <a16:creationId xmlns:a16="http://schemas.microsoft.com/office/drawing/2014/main" id="{2C61903C-F5FB-3C61-2B5F-05CE3EFF4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55" y="242232"/>
            <a:ext cx="5743185" cy="63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48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DD657-BF9A-1274-73B4-D6B570B1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96649"/>
          </a:xfrm>
        </p:spPr>
        <p:txBody>
          <a:bodyPr/>
          <a:lstStyle/>
          <a:p>
            <a:r>
              <a:rPr lang="en-US" dirty="0"/>
              <a:t>Lightning ground on </a:t>
            </a:r>
            <a:r>
              <a:rPr lang="en-US" i="1" dirty="0"/>
              <a:t>Sequoia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911552-B949-5A84-33EC-2468A9D5A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A copper strip 2” side x 13’ long, 3/16” thick.</a:t>
            </a:r>
          </a:p>
          <a:p>
            <a:r>
              <a:rPr lang="en-US" sz="2000" dirty="0"/>
              <a:t>2 heavy (1/2”) bronze bolts  connect to the interior of the hull, one near the mast, the other aft near the electronics bay.</a:t>
            </a:r>
          </a:p>
          <a:p>
            <a:r>
              <a:rPr lang="en-US" sz="2000" dirty="0"/>
              <a:t>#6 wires connect to the mast base and shrouds at the forward end.</a:t>
            </a:r>
          </a:p>
          <a:p>
            <a:r>
              <a:rPr lang="en-US" sz="2000" dirty="0"/>
              <a:t>A ground strap connects the aft bolt to the ground plate under the radio antenna switches/lightning clamps.</a:t>
            </a:r>
          </a:p>
          <a:p>
            <a:endParaRPr lang="en-US" dirty="0"/>
          </a:p>
        </p:txBody>
      </p:sp>
      <p:pic>
        <p:nvPicPr>
          <p:cNvPr id="10" name="Picture Placeholder 9" descr="A metal object with chains&#10;&#10;AI-generated content may be incorrect.">
            <a:extLst>
              <a:ext uri="{FF2B5EF4-FFF2-40B4-BE49-F238E27FC236}">
                <a16:creationId xmlns:a16="http://schemas.microsoft.com/office/drawing/2014/main" id="{D9B46261-2E7F-A39F-A36C-430FBF8DDF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t="5693" r="34449" b="27763"/>
          <a:stretch/>
        </p:blipFill>
        <p:spPr>
          <a:xfrm rot="5400000">
            <a:off x="5385383" y="179717"/>
            <a:ext cx="6307367" cy="7184627"/>
          </a:xfrm>
        </p:spPr>
      </p:pic>
    </p:spTree>
    <p:extLst>
      <p:ext uri="{BB962C8B-B14F-4D97-AF65-F5344CB8AC3E}">
        <p14:creationId xmlns:p14="http://schemas.microsoft.com/office/powerpoint/2010/main" val="4281776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E187D-952E-D4F9-BD00-52D77D432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F4184F-00E8-21F6-F267-2A2D67A2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Lightning Protection, Inc. </a:t>
            </a:r>
            <a:br>
              <a:rPr lang="en-US" dirty="0"/>
            </a:br>
            <a:r>
              <a:rPr lang="en-US" dirty="0"/>
              <a:t>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687AE3-CD80-4770-C72C-DFAB637D5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82256" cy="38115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 </a:t>
            </a:r>
            <a:r>
              <a:rPr lang="en-US" b="1" i="0" dirty="0">
                <a:effectLst/>
                <a:latin typeface="Arial" panose="020B0604020202020204" pitchFamily="34" charset="0"/>
              </a:rPr>
              <a:t>loop conductor</a:t>
            </a:r>
            <a:r>
              <a:rPr lang="en-US" b="0" i="0" dirty="0">
                <a:effectLst/>
                <a:latin typeface="Arial" panose="020B0604020202020204" pitchFamily="34" charset="0"/>
              </a:rPr>
              <a:t> around the perimeter of the boat at deck level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 network of </a:t>
            </a:r>
            <a:r>
              <a:rPr lang="en-US" b="1" i="0" dirty="0">
                <a:effectLst/>
                <a:latin typeface="Arial" panose="020B0604020202020204" pitchFamily="34" charset="0"/>
              </a:rPr>
              <a:t>bonding</a:t>
            </a:r>
            <a:r>
              <a:rPr lang="en-US" b="0" i="0" dirty="0">
                <a:effectLst/>
                <a:latin typeface="Arial" panose="020B0604020202020204" pitchFamily="34" charset="0"/>
              </a:rPr>
              <a:t> conductors at </a:t>
            </a:r>
            <a:r>
              <a:rPr lang="en-US" b="1" i="0" dirty="0">
                <a:effectLst/>
                <a:latin typeface="Arial" panose="020B0604020202020204" pitchFamily="34" charset="0"/>
              </a:rPr>
              <a:t>deck level</a:t>
            </a:r>
            <a:r>
              <a:rPr lang="en-US" b="0" i="0" dirty="0">
                <a:effectLst/>
                <a:latin typeface="Arial" panose="020B0604020202020204" pitchFamily="34" charset="0"/>
              </a:rPr>
              <a:t> connected to the loop conductor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multiple </a:t>
            </a:r>
            <a:r>
              <a:rPr lang="en-US" b="1" i="0" dirty="0">
                <a:effectLst/>
                <a:latin typeface="Arial" panose="020B0604020202020204" pitchFamily="34" charset="0"/>
              </a:rPr>
              <a:t>external main</a:t>
            </a:r>
            <a:r>
              <a:rPr lang="en-US" b="0" i="0" dirty="0">
                <a:effectLst/>
                <a:latin typeface="Arial" panose="020B0604020202020204" pitchFamily="34" charset="0"/>
              </a:rPr>
              <a:t> conductors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Arial" panose="020B0604020202020204" pitchFamily="34" charset="0"/>
              </a:rPr>
              <a:t>internal</a:t>
            </a:r>
            <a:r>
              <a:rPr lang="en-US" b="0" i="0" dirty="0">
                <a:effectLst/>
                <a:latin typeface="Arial" panose="020B0604020202020204" pitchFamily="34" charset="0"/>
              </a:rPr>
              <a:t> main conductors only </a:t>
            </a:r>
            <a:r>
              <a:rPr lang="en-US" b="1" i="0" dirty="0">
                <a:effectLst/>
                <a:latin typeface="Arial" panose="020B0604020202020204" pitchFamily="34" charset="0"/>
              </a:rPr>
              <a:t>where necessary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 </a:t>
            </a:r>
            <a:r>
              <a:rPr lang="en-US" b="1" i="0" dirty="0">
                <a:effectLst/>
                <a:latin typeface="Arial" panose="020B0604020202020204" pitchFamily="34" charset="0"/>
              </a:rPr>
              <a:t>grounding terminal</a:t>
            </a:r>
            <a:r>
              <a:rPr lang="en-US" b="0" i="0" dirty="0">
                <a:effectLst/>
                <a:latin typeface="Arial" panose="020B0604020202020204" pitchFamily="34" charset="0"/>
              </a:rPr>
              <a:t> at the end of each </a:t>
            </a:r>
            <a:r>
              <a:rPr lang="en-US" b="1" i="0" dirty="0">
                <a:effectLst/>
                <a:latin typeface="Arial" panose="020B0604020202020204" pitchFamily="34" charset="0"/>
              </a:rPr>
              <a:t>main conductor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00EBC-A164-9D68-089E-C6BE65D85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243" y="1169024"/>
            <a:ext cx="8190447" cy="42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7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27D7-F12D-D892-1D80-FEE8BF3F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48552B-EDB2-3A4A-4DE3-163286E5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457200"/>
            <a:ext cx="10512425" cy="139417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PROTECTION FROM SECONDARY LIGHTNING DAMAGE:</a:t>
            </a:r>
            <a:br>
              <a:rPr lang="en-US" dirty="0"/>
            </a:br>
            <a:r>
              <a:rPr lang="en-US" b="1" i="1" dirty="0"/>
              <a:t>Isolate and protect other systems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189943-BF5E-048F-0008-72D7A94CC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51378"/>
            <a:ext cx="9805634" cy="432364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Navionics: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Use a 12v/12v inverter for computer and instruments</a:t>
            </a:r>
          </a:p>
          <a:p>
            <a:pPr marL="800100" lvl="1" indent="-342900">
              <a:buAutoNum type="arabicPeriod"/>
            </a:pPr>
            <a:r>
              <a:rPr lang="en-US" sz="2600" dirty="0"/>
              <a:t>  Multiple transient suppressors in 12V power.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Use a Faraday cage for portable electronics.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Alternator: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transient suppressor across output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Fuse battery terminals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2800" dirty="0"/>
              <a:t>Radios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en-US" sz="2600" dirty="0"/>
              <a:t>Lightning clamped disconnect switches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en-US" sz="2600" dirty="0"/>
              <a:t>Or just disconnect antenna wires during a storm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3456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CFA2F4-9906-7749-54A6-60E6FEAB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US" sz="4000" dirty="0"/>
              <a:t>Electrical Systems Interactions</a:t>
            </a:r>
          </a:p>
        </p:txBody>
      </p:sp>
      <p:pic>
        <p:nvPicPr>
          <p:cNvPr id="9" name="Picture 8" descr="A close-up of a metal structure&#10;&#10;AI-generated content may be incorrect.">
            <a:extLst>
              <a:ext uri="{FF2B5EF4-FFF2-40B4-BE49-F238E27FC236}">
                <a16:creationId xmlns:a16="http://schemas.microsoft.com/office/drawing/2014/main" id="{4F039F31-0ACB-6C56-64D9-5C24CFC3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23" r="26831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B348376E-33E1-208B-4FEE-E34ADDF4BB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107793"/>
              </p:ext>
            </p:extLst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850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32BA-7230-07A8-03B0-516458B1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120VAC SAFETY GROUND  (green wire)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81C9C-655C-AF34-285C-97C678A77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Because 120V is present on your boat, the green wire ground MUST be connected to 12v (battery) common ground.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But hooking to shore power causes problems with DC electrolysis or AC leakage from nearby boats.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green wire ground on the boat needs to be isolated from shore power ground with either a ground isolator or isolation transformer.</a:t>
            </a:r>
          </a:p>
        </p:txBody>
      </p:sp>
    </p:spTree>
    <p:extLst>
      <p:ext uri="{BB962C8B-B14F-4D97-AF65-F5344CB8AC3E}">
        <p14:creationId xmlns:p14="http://schemas.microsoft.com/office/powerpoint/2010/main" val="2829525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boat power&#10;&#10;AI-generated content may be incorrect.">
            <a:extLst>
              <a:ext uri="{FF2B5EF4-FFF2-40B4-BE49-F238E27FC236}">
                <a16:creationId xmlns:a16="http://schemas.microsoft.com/office/drawing/2014/main" id="{84000BD9-D10B-F8DB-D7DB-70AFA2903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1" y="178256"/>
            <a:ext cx="10436386" cy="63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4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oat power&#10;&#10;AI-generated content may be incorrect.">
            <a:extLst>
              <a:ext uri="{FF2B5EF4-FFF2-40B4-BE49-F238E27FC236}">
                <a16:creationId xmlns:a16="http://schemas.microsoft.com/office/drawing/2014/main" id="{90EF7A02-5D17-126D-6615-C59F6B55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5" y="212145"/>
            <a:ext cx="10267593" cy="6346699"/>
          </a:xfrm>
          <a:prstGeom prst="rect">
            <a:avLst/>
          </a:prstGeom>
          <a:solidFill>
            <a:srgbClr val="FFCC66"/>
          </a:solidFill>
        </p:spPr>
      </p:pic>
    </p:spTree>
    <p:extLst>
      <p:ext uri="{BB962C8B-B14F-4D97-AF65-F5344CB8AC3E}">
        <p14:creationId xmlns:p14="http://schemas.microsoft.com/office/powerpoint/2010/main" val="2861995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0861-38BD-EA84-6960-C9393DDD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12VDC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942E-BB4D-F3D6-8514-C41E30414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Only ONE common ground point, typically a bus bar with multiple connections.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Both engine starting and house battery negative terminals connected here. (If a battery monitor is part of the system, its shunt will be between the battery negative and the ground bus.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Engine connected (carries alternator output)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8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boat power&#10;&#10;AI-generated content may be incorrect.">
            <a:extLst>
              <a:ext uri="{FF2B5EF4-FFF2-40B4-BE49-F238E27FC236}">
                <a16:creationId xmlns:a16="http://schemas.microsoft.com/office/drawing/2014/main" id="{AE8457CE-B9FA-CD84-D5F2-DDF70F76A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15" y="199692"/>
            <a:ext cx="9580773" cy="64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1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FFD37-403A-3674-2BF6-881FC4B6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595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BASIC DC GROUND CONNECTIONS</a:t>
            </a:r>
          </a:p>
        </p:txBody>
      </p:sp>
      <p:pic>
        <p:nvPicPr>
          <p:cNvPr id="5" name="Content Placeholder 4" descr="A diagram of a car battery&#10;&#10;AI-generated content may be incorrect.">
            <a:extLst>
              <a:ext uri="{FF2B5EF4-FFF2-40B4-BE49-F238E27FC236}">
                <a16:creationId xmlns:a16="http://schemas.microsoft.com/office/drawing/2014/main" id="{33684CBF-FAB8-BD88-E4E4-68A604D45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124635"/>
            <a:ext cx="5753401" cy="5477619"/>
          </a:xfrm>
        </p:spPr>
      </p:pic>
    </p:spTree>
    <p:extLst>
      <p:ext uri="{BB962C8B-B14F-4D97-AF65-F5344CB8AC3E}">
        <p14:creationId xmlns:p14="http://schemas.microsoft.com/office/powerpoint/2010/main" val="1856393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bus&#10;&#10;AI-generated content may be incorrect.">
            <a:extLst>
              <a:ext uri="{FF2B5EF4-FFF2-40B4-BE49-F238E27FC236}">
                <a16:creationId xmlns:a16="http://schemas.microsoft.com/office/drawing/2014/main" id="{9D6A905A-7439-30B2-80D1-88EBD8648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4" y="188468"/>
            <a:ext cx="11612691" cy="630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92704-5F73-73CE-EF0F-70575773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ELECTROLYSIS PREVENTION </a:t>
            </a:r>
          </a:p>
        </p:txBody>
      </p:sp>
    </p:spTree>
    <p:extLst>
      <p:ext uri="{BB962C8B-B14F-4D97-AF65-F5344CB8AC3E}">
        <p14:creationId xmlns:p14="http://schemas.microsoft.com/office/powerpoint/2010/main" val="258167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itle 2">
            <a:extLst>
              <a:ext uri="{FF2B5EF4-FFF2-40B4-BE49-F238E27FC236}">
                <a16:creationId xmlns:a16="http://schemas.microsoft.com/office/drawing/2014/main" id="{71D2D327-9E7C-2CB1-8605-6F9A66C0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LIGHTNING GROUND ISOLATION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7017-7135-90AF-7277-64AA339EB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/>
              <a:t>SHORTEST PATH TO WATER –</a:t>
            </a:r>
            <a:r>
              <a:rPr lang="en-US" i="1" dirty="0"/>
              <a:t>no bends or angles &gt;15°</a:t>
            </a:r>
          </a:p>
          <a:p>
            <a:endParaRPr lang="en-US" i="1" dirty="0"/>
          </a:p>
          <a:p>
            <a:r>
              <a:rPr lang="en-US" dirty="0"/>
              <a:t> SEPARATE CONNECTIONS FOR RIGGING, LIFELINES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u="sng" dirty="0"/>
              <a:t>NO </a:t>
            </a:r>
            <a:r>
              <a:rPr lang="en-US" dirty="0"/>
              <a:t>DC CONNECTION TO 12V GROUND OR BONDING –</a:t>
            </a:r>
            <a:r>
              <a:rPr lang="en-US" i="1" dirty="0"/>
              <a:t>this means the masthead VHF antenna needs DC isolation as well as a lightning clamp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37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CDCA5-9096-BF5B-B575-58707EA7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15156"/>
          </a:xfrm>
        </p:spPr>
        <p:txBody>
          <a:bodyPr/>
          <a:lstStyle/>
          <a:p>
            <a:r>
              <a:rPr lang="en-US" dirty="0"/>
              <a:t>Lightning protection on </a:t>
            </a:r>
            <a:r>
              <a:rPr lang="en-US" i="1" dirty="0"/>
              <a:t>s/v Sequoia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6DD8AE-7B0E-FD5D-ADD1-D94F049BC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1/2 inch aluminum rod at mast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2” x 13’ Cu strip on hull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#4 AWG wire from mast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#6 AWG  wires from stays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2” foil strip from radio grounds</a:t>
            </a:r>
          </a:p>
        </p:txBody>
      </p:sp>
      <p:pic>
        <p:nvPicPr>
          <p:cNvPr id="14" name="Picture 13" descr="A diagram of a sailboat&#10;&#10;AI-generated content may be incorrect.">
            <a:extLst>
              <a:ext uri="{FF2B5EF4-FFF2-40B4-BE49-F238E27FC236}">
                <a16:creationId xmlns:a16="http://schemas.microsoft.com/office/drawing/2014/main" id="{5C330FA5-50F2-E95D-BACB-B6C2BEF2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6" y="264332"/>
            <a:ext cx="5743185" cy="63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46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6777AF-587B-A435-AABD-DE8505CE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DC decoupling for a lightning ground</a:t>
            </a:r>
          </a:p>
        </p:txBody>
      </p:sp>
      <p:pic>
        <p:nvPicPr>
          <p:cNvPr id="16" name="Picture 15" descr="A diagram of a plastic base&#10;&#10;AI-generated content may be incorrect.">
            <a:extLst>
              <a:ext uri="{FF2B5EF4-FFF2-40B4-BE49-F238E27FC236}">
                <a16:creationId xmlns:a16="http://schemas.microsoft.com/office/drawing/2014/main" id="{0E8CEF0D-611D-622F-3C11-BF7DDE87A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667972"/>
            <a:ext cx="7504067" cy="42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58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7C7669-E28E-76BC-AF0D-E832EB91A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Grounds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35383-D5AE-E12F-2701-96B156191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VHF radio doesn’t need a separate ground. </a:t>
            </a:r>
            <a:r>
              <a:rPr lang="en-US" i="1" dirty="0"/>
              <a:t>But if it is mounted on the mast, it will connect the mast to 12VDC ground unless there is a dc isolator.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For the SSB HF radio, the ground is half of the antenna and vital to proper performance.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Connect to all large metal objects—engine, tanks, etc. </a:t>
            </a:r>
            <a:r>
              <a:rPr lang="en-US" i="1" dirty="0"/>
              <a:t>But this will create ground loops and adversely affect performance on some frequencies.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OR use an external ground plate (</a:t>
            </a:r>
            <a:r>
              <a:rPr lang="en-US" dirty="0" err="1"/>
              <a:t>Dynaplate</a:t>
            </a:r>
            <a:r>
              <a:rPr lang="en-US" dirty="0"/>
              <a:t>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OR use long foil strip inside hull at water level (Best!)</a:t>
            </a:r>
          </a:p>
        </p:txBody>
      </p:sp>
    </p:spTree>
    <p:extLst>
      <p:ext uri="{BB962C8B-B14F-4D97-AF65-F5344CB8AC3E}">
        <p14:creationId xmlns:p14="http://schemas.microsoft.com/office/powerpoint/2010/main" val="2597839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B0ED6C-CA9B-F5AF-6CB1-D6607468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HF radio grounds:  2 alternatives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FCAAF2-F111-5194-1256-2602BE847D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8123" y="2370737"/>
            <a:ext cx="5181600" cy="330315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FC44B9-E14C-77C5-89A7-D1D2FB033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723" y="2273651"/>
            <a:ext cx="5498083" cy="3486018"/>
          </a:xfrm>
        </p:spPr>
      </p:pic>
    </p:spTree>
    <p:extLst>
      <p:ext uri="{BB962C8B-B14F-4D97-AF65-F5344CB8AC3E}">
        <p14:creationId xmlns:p14="http://schemas.microsoft.com/office/powerpoint/2010/main" val="1610786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ople on sailboat">
            <a:extLst>
              <a:ext uri="{FF2B5EF4-FFF2-40B4-BE49-F238E27FC236}">
                <a16:creationId xmlns:a16="http://schemas.microsoft.com/office/drawing/2014/main" id="{10C1F065-76F1-9C2D-499B-581393F6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AFB85-4A06-7CF2-70C2-B2929841DCDB}"/>
              </a:ext>
            </a:extLst>
          </p:cNvPr>
          <p:cNvSpPr txBox="1"/>
          <p:nvPr/>
        </p:nvSpPr>
        <p:spPr>
          <a:xfrm>
            <a:off x="1271752" y="4162096"/>
            <a:ext cx="9144000" cy="1384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Algerian" panose="04020705040A02060702" pitchFamily="82" charset="0"/>
                <a:ea typeface="+mj-ea"/>
                <a:cs typeface="+mj-cs"/>
              </a:rPr>
              <a:t>-- Break --</a:t>
            </a:r>
          </a:p>
        </p:txBody>
      </p:sp>
    </p:spTree>
    <p:extLst>
      <p:ext uri="{BB962C8B-B14F-4D97-AF65-F5344CB8AC3E}">
        <p14:creationId xmlns:p14="http://schemas.microsoft.com/office/powerpoint/2010/main" val="1110719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6E7330-549E-522B-003A-709602F0E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6281928" cy="4135437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DC SYSTEMS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0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CB5D-176C-10A6-4A9E-2F4C9288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486A-7F69-32D0-47BF-EF6D5E0A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635250"/>
            <a:ext cx="10515600" cy="32512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/>
              <a:t>Why do cruising boats have multiple batteries?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What problems does that cause?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How to solve?</a:t>
            </a:r>
          </a:p>
        </p:txBody>
      </p:sp>
    </p:spTree>
    <p:extLst>
      <p:ext uri="{BB962C8B-B14F-4D97-AF65-F5344CB8AC3E}">
        <p14:creationId xmlns:p14="http://schemas.microsoft.com/office/powerpoint/2010/main" val="320784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3358-5315-99A4-B322-EC7AD0C8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 systems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2F58E-C948-9444-F7A1-BCBFC248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4686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Many different AC system hookups are possible.  Factors affecting the system design are: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total power needed?  </a:t>
            </a:r>
            <a:r>
              <a:rPr lang="en-US" i="1" dirty="0"/>
              <a:t>30A/120V will do for most cruising boats, but adding air conditioning might require 50A.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operation from 240V needed for foreign ports? </a:t>
            </a:r>
            <a:r>
              <a:rPr lang="en-US" i="1" dirty="0"/>
              <a:t>This suggests adding an isolation transformer with 120/240V  primary.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Will the system include an AC genset?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the battery charger and inverter combined or separate?   </a:t>
            </a:r>
            <a:r>
              <a:rPr lang="en-US" i="1" dirty="0"/>
              <a:t>The AC loads must be disconnected from shore power when the inverter or genset are in operation.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539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B414-2DE2-E293-F886-23C8AEA6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starts with adding a second battery…</a:t>
            </a:r>
          </a:p>
        </p:txBody>
      </p:sp>
      <p:pic>
        <p:nvPicPr>
          <p:cNvPr id="13" name="Content Placeholder 12" descr="A diagram of a machine&#10;&#10;AI-generated content may be incorrect.">
            <a:extLst>
              <a:ext uri="{FF2B5EF4-FFF2-40B4-BE49-F238E27FC236}">
                <a16:creationId xmlns:a16="http://schemas.microsoft.com/office/drawing/2014/main" id="{F75DAE2A-7CAF-4B38-F887-518DE18A1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39" y="1825625"/>
            <a:ext cx="7237121" cy="4351338"/>
          </a:xfrm>
        </p:spPr>
      </p:pic>
    </p:spTree>
    <p:extLst>
      <p:ext uri="{BB962C8B-B14F-4D97-AF65-F5344CB8AC3E}">
        <p14:creationId xmlns:p14="http://schemas.microsoft.com/office/powerpoint/2010/main" val="1023156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EDA09A-BEE6-69A9-1038-34C14052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733" y="1218891"/>
            <a:ext cx="4534533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45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B6D0-3AB0-9CA7-8D0B-FCC0967E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troublesome </a:t>
            </a:r>
            <a:r>
              <a:rPr lang="en-US" i="1" dirty="0"/>
              <a:t>ON-OFF-BOTH </a:t>
            </a:r>
            <a:r>
              <a:rPr lang="en-US" dirty="0"/>
              <a:t> switch</a:t>
            </a:r>
          </a:p>
        </p:txBody>
      </p:sp>
      <p:pic>
        <p:nvPicPr>
          <p:cNvPr id="5" name="Content Placeholder 4" descr="A diagram of a machine&#10;&#10;AI-generated content may be incorrect.">
            <a:extLst>
              <a:ext uri="{FF2B5EF4-FFF2-40B4-BE49-F238E27FC236}">
                <a16:creationId xmlns:a16="http://schemas.microsoft.com/office/drawing/2014/main" id="{496590CB-394D-7413-0C30-02B64787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39" y="1825625"/>
            <a:ext cx="7237121" cy="4351338"/>
          </a:xfrm>
        </p:spPr>
      </p:pic>
    </p:spTree>
    <p:extLst>
      <p:ext uri="{BB962C8B-B14F-4D97-AF65-F5344CB8AC3E}">
        <p14:creationId xmlns:p14="http://schemas.microsoft.com/office/powerpoint/2010/main" val="17775553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888BF-672A-8887-83C4-9B1D6401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Off – on – combine switch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20023-FBF4-D13F-6203-512A43142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32104"/>
            <a:ext cx="5608320" cy="494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4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97AA0-544D-A91C-D571-1A9F131D9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Safer and more economical</a:t>
            </a:r>
          </a:p>
        </p:txBody>
      </p:sp>
      <p:pic>
        <p:nvPicPr>
          <p:cNvPr id="5" name="Content Placeholder 4" descr="A diagram of a machine&#10;&#10;AI-generated content may be incorrect.">
            <a:extLst>
              <a:ext uri="{FF2B5EF4-FFF2-40B4-BE49-F238E27FC236}">
                <a16:creationId xmlns:a16="http://schemas.microsoft.com/office/drawing/2014/main" id="{45D04D0A-1623-B278-5BC7-A703EDCCD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1216042"/>
            <a:ext cx="7347537" cy="44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557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F360-5AD5-00BA-889B-C17BCE55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Automating the charging</a:t>
            </a:r>
          </a:p>
        </p:txBody>
      </p:sp>
      <p:pic>
        <p:nvPicPr>
          <p:cNvPr id="5" name="Content Placeholder 4" descr="A diagram of a battery block&#10;&#10;AI-generated content may be incorrect.">
            <a:extLst>
              <a:ext uri="{FF2B5EF4-FFF2-40B4-BE49-F238E27FC236}">
                <a16:creationId xmlns:a16="http://schemas.microsoft.com/office/drawing/2014/main" id="{64DC0D5D-39B9-8FD8-835E-762FED7EE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53" y="1825625"/>
            <a:ext cx="7705494" cy="4351338"/>
          </a:xfrm>
        </p:spPr>
      </p:pic>
    </p:spTree>
    <p:extLst>
      <p:ext uri="{BB962C8B-B14F-4D97-AF65-F5344CB8AC3E}">
        <p14:creationId xmlns:p14="http://schemas.microsoft.com/office/powerpoint/2010/main" val="41181662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180F-AAEB-79AD-D465-4A3EBF37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flexibility</a:t>
            </a:r>
          </a:p>
        </p:txBody>
      </p:sp>
      <p:pic>
        <p:nvPicPr>
          <p:cNvPr id="9" name="Content Placeholder 8" descr="A diagram of a battery&#10;&#10;AI-generated content may be incorrect.">
            <a:extLst>
              <a:ext uri="{FF2B5EF4-FFF2-40B4-BE49-F238E27FC236}">
                <a16:creationId xmlns:a16="http://schemas.microsoft.com/office/drawing/2014/main" id="{A6DEF595-9EEB-253D-2F36-E648FD09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53" y="1825625"/>
            <a:ext cx="7705494" cy="4351338"/>
          </a:xfrm>
        </p:spPr>
      </p:pic>
    </p:spTree>
    <p:extLst>
      <p:ext uri="{BB962C8B-B14F-4D97-AF65-F5344CB8AC3E}">
        <p14:creationId xmlns:p14="http://schemas.microsoft.com/office/powerpoint/2010/main" val="4317660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red and black electrical wires&#10;&#10;AI-generated content may be incorrect.">
            <a:extLst>
              <a:ext uri="{FF2B5EF4-FFF2-40B4-BE49-F238E27FC236}">
                <a16:creationId xmlns:a16="http://schemas.microsoft.com/office/drawing/2014/main" id="{61DEA92F-061A-209D-47BF-C1160D858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19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7BDAD-D940-59D5-A1BC-EE56F0AE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Battery Charging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C3F605-3B83-17CC-7842-F84D165298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30861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734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car battery&#10;&#10;AI-generated content may be incorrect.">
            <a:extLst>
              <a:ext uri="{FF2B5EF4-FFF2-40B4-BE49-F238E27FC236}">
                <a16:creationId xmlns:a16="http://schemas.microsoft.com/office/drawing/2014/main" id="{5F9439B4-85D1-7A2D-1BC9-2DF26F902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752475"/>
            <a:ext cx="8389477" cy="5635077"/>
          </a:xfrm>
        </p:spPr>
      </p:pic>
    </p:spTree>
    <p:extLst>
      <p:ext uri="{BB962C8B-B14F-4D97-AF65-F5344CB8AC3E}">
        <p14:creationId xmlns:p14="http://schemas.microsoft.com/office/powerpoint/2010/main" val="335103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F33F-4CB1-6923-D419-BE4352F1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09BF-1361-13B3-ED26-1CDDFC513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wires have resistance.  When a current I flows through a wire with a resistance R, there are two effects: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There is a voltage drop V over the wire:  V=I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is dissipated in the wire, heating it:  P=V∙I=I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wire gets too hot, it will melt or cause a fire.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fuse or circuit breaker is used to interrupt current above a save level.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fuse or circuit breaker can also be used to protect a load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trip value must be the LOWER of the wire or load rating.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81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C94E-661C-B3BC-4617-70CDC6DB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Switched and un-switched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2F097-E6AC-5747-EAB3-610CD4DE8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loads don’t want to be switched off by the battery switch. They each need a fuse or a circuit breaker:</a:t>
            </a:r>
          </a:p>
          <a:p>
            <a:pPr lvl="1"/>
            <a:r>
              <a:rPr lang="en-US" dirty="0"/>
              <a:t>Bilge pump</a:t>
            </a:r>
          </a:p>
          <a:p>
            <a:pPr lvl="1"/>
            <a:r>
              <a:rPr lang="en-US" dirty="0"/>
              <a:t>Diesel cabin heater</a:t>
            </a:r>
          </a:p>
          <a:p>
            <a:pPr lvl="1"/>
            <a:r>
              <a:rPr lang="en-US" dirty="0"/>
              <a:t>Anchor windless</a:t>
            </a:r>
          </a:p>
          <a:p>
            <a:pPr lvl="1"/>
            <a:r>
              <a:rPr lang="en-US" dirty="0"/>
              <a:t>Refrigerator compressor</a:t>
            </a:r>
          </a:p>
          <a:p>
            <a:r>
              <a:rPr lang="en-US" dirty="0"/>
              <a:t>Lighter loads are fed by the breaker/fuse panel through the battery switch.</a:t>
            </a:r>
          </a:p>
          <a:p>
            <a:r>
              <a:rPr lang="en-US" dirty="0"/>
              <a:t>Principal charging sources typically bypass the battery switch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39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D5815-FFA6-8BAF-86A1-512475D2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red and black electrical wires&#10;&#10;AI-generated content may be incorrect.">
            <a:extLst>
              <a:ext uri="{FF2B5EF4-FFF2-40B4-BE49-F238E27FC236}">
                <a16:creationId xmlns:a16="http://schemas.microsoft.com/office/drawing/2014/main" id="{8EDF674B-5720-F775-D17C-0C97907DE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7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8D4B36-5439-BC49-0EF1-00A694D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62" y="-1146351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Circuit Protection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8A62D-7E7A-70BC-D3EA-5A531FA8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8488" y="4866290"/>
            <a:ext cx="7068961" cy="12233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Fuses and circuit breakers</a:t>
            </a:r>
          </a:p>
        </p:txBody>
      </p:sp>
    </p:spTree>
    <p:extLst>
      <p:ext uri="{BB962C8B-B14F-4D97-AF65-F5344CB8AC3E}">
        <p14:creationId xmlns:p14="http://schemas.microsoft.com/office/powerpoint/2010/main" val="968982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83F13D-6382-4E94-E4A7-260E3C58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0C94F4-61ED-4490-C219-39906D0C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36207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protect the wires from overheating.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8C0E6F-5A6C-1A2F-A41E-DA3AE3EC5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82190"/>
              </p:ext>
            </p:extLst>
          </p:nvPr>
        </p:nvGraphicFramePr>
        <p:xfrm>
          <a:off x="4454525" y="1820092"/>
          <a:ext cx="3282950" cy="367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224">
                  <a:extLst>
                    <a:ext uri="{9D8B030D-6E8A-4147-A177-3AD203B41FA5}">
                      <a16:colId xmlns:a16="http://schemas.microsoft.com/office/drawing/2014/main" val="1876525738"/>
                    </a:ext>
                  </a:extLst>
                </a:gridCol>
                <a:gridCol w="1609726">
                  <a:extLst>
                    <a:ext uri="{9D8B030D-6E8A-4147-A177-3AD203B41FA5}">
                      <a16:colId xmlns:a16="http://schemas.microsoft.com/office/drawing/2014/main" val="506586601"/>
                    </a:ext>
                  </a:extLst>
                </a:gridCol>
              </a:tblGrid>
              <a:tr h="3462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AWG wire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 current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935317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76732"/>
                  </a:ext>
                </a:extLst>
              </a:tr>
              <a:tr h="3482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471858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72556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408038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27912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862024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625571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41519"/>
                  </a:ext>
                </a:extLst>
              </a:tr>
              <a:tr h="3680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325A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378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6DEF528-ED64-A746-9C31-A4A0B5187012}"/>
              </a:ext>
            </a:extLst>
          </p:cNvPr>
          <p:cNvSpPr txBox="1"/>
          <p:nvPr/>
        </p:nvSpPr>
        <p:spPr>
          <a:xfrm>
            <a:off x="695326" y="5713414"/>
            <a:ext cx="10801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The fuse or breaker must have a rating no larger than for the smallest wire it feeds.</a:t>
            </a:r>
          </a:p>
        </p:txBody>
      </p:sp>
    </p:spTree>
    <p:extLst>
      <p:ext uri="{BB962C8B-B14F-4D97-AF65-F5344CB8AC3E}">
        <p14:creationId xmlns:p14="http://schemas.microsoft.com/office/powerpoint/2010/main" val="16138295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5F137-51AB-0C62-E58C-37C38F6B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14265C-9075-AC06-E3F5-7AE26193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D2B052-D40D-DCE4-1EDC-11BC80DA8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36207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2. To protect a load that is overloaded or shorted.</a:t>
            </a:r>
          </a:p>
          <a:p>
            <a:pPr marL="0" indent="0">
              <a:buNone/>
            </a:pPr>
            <a:r>
              <a:rPr lang="en-US" dirty="0"/>
              <a:t>	Example:  An </a:t>
            </a:r>
            <a:r>
              <a:rPr lang="en-US" dirty="0" err="1"/>
              <a:t>Espar</a:t>
            </a:r>
            <a:r>
              <a:rPr lang="en-US" dirty="0"/>
              <a:t> 5DL diesel cabin heater calls for a fuse or circuit breaker of 25A.  Thus, the minimum wire size is AWG #10.  In addition, they specify that if the collective length of the wires (+ and -) is more than 5m, the wire should be #8.  The fuse would still be 25A.</a:t>
            </a:r>
          </a:p>
          <a:p>
            <a:pPr marL="0" indent="0">
              <a:buNone/>
            </a:pPr>
            <a:r>
              <a:rPr lang="en-US" dirty="0"/>
              <a:t>	Example: A Lewmar V3 anchor windlass calls for #2 wire for total runs of 23-50 ft., or #0 for 50-70 ft.  The specified circuit protection is 110A.  (This is higher than the limit for #2 wire in a bundle of 2-3, but okay for a single wire, so the wires can’t be part of a cable or in a conduit.)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BDC7E-F461-E022-3B72-4859226D2D99}"/>
              </a:ext>
            </a:extLst>
          </p:cNvPr>
          <p:cNvSpPr txBox="1"/>
          <p:nvPr/>
        </p:nvSpPr>
        <p:spPr>
          <a:xfrm>
            <a:off x="695326" y="5713414"/>
            <a:ext cx="10801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The fuse or breaker must have a rating no larger specified for the load.</a:t>
            </a:r>
          </a:p>
        </p:txBody>
      </p:sp>
    </p:spTree>
    <p:extLst>
      <p:ext uri="{BB962C8B-B14F-4D97-AF65-F5344CB8AC3E}">
        <p14:creationId xmlns:p14="http://schemas.microsoft.com/office/powerpoint/2010/main" val="3340204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640B-1EDD-EB58-7CFD-446DCAC9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0EAE7-B823-C187-E0FB-79A4F615A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Fuses are essentially a section of low melting point wire calibrated to melt above a certain current.</a:t>
            </a:r>
          </a:p>
          <a:p>
            <a:r>
              <a:rPr lang="en-US" dirty="0"/>
              <a:t>They are rated for:</a:t>
            </a:r>
          </a:p>
          <a:p>
            <a:pPr lvl="1"/>
            <a:r>
              <a:rPr lang="en-US" dirty="0"/>
              <a:t>Current – the max current they will pass continuously</a:t>
            </a:r>
          </a:p>
          <a:p>
            <a:pPr lvl="1"/>
            <a:r>
              <a:rPr lang="en-US" dirty="0"/>
              <a:t>Voltage – the max voltage they will interrupt</a:t>
            </a:r>
          </a:p>
          <a:p>
            <a:pPr lvl="1"/>
            <a:r>
              <a:rPr lang="en-US" dirty="0"/>
              <a:t>Interrupt rating – the max current they will break</a:t>
            </a:r>
          </a:p>
          <a:p>
            <a:r>
              <a:rPr lang="en-US" dirty="0"/>
              <a:t>Fuses are rated as fast or slow-blow.  But either type will probably carry 110% of its current rating continuously,  135% for 1 hour, and 200% for 2 minutes.</a:t>
            </a:r>
          </a:p>
          <a:p>
            <a:r>
              <a:rPr lang="en-US" dirty="0"/>
              <a:t>Fast blow fuses are for sensitive electronics, slow blow for motors and circuits with high in-rush currents.</a:t>
            </a:r>
          </a:p>
        </p:txBody>
      </p:sp>
    </p:spTree>
    <p:extLst>
      <p:ext uri="{BB962C8B-B14F-4D97-AF65-F5344CB8AC3E}">
        <p14:creationId xmlns:p14="http://schemas.microsoft.com/office/powerpoint/2010/main" val="329472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7A7C-E2ED-A8BF-ED18-C43B4E7C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Breakers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FDE34-2075-FEAB-E17F-64447236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breakers are resettable and often double as switches in boats.</a:t>
            </a:r>
          </a:p>
          <a:p>
            <a:r>
              <a:rPr lang="en-US" dirty="0"/>
              <a:t>Circuit breakers are either thermal, magnetic, or a combination of the two.  Low voltage breakers in boats are typically thermal.</a:t>
            </a:r>
          </a:p>
          <a:p>
            <a:r>
              <a:rPr lang="en-US" dirty="0"/>
              <a:t>Magnetic breakers can respond very quickly to large fault currents.  (These are the kind in your house.)</a:t>
            </a:r>
          </a:p>
          <a:p>
            <a:r>
              <a:rPr lang="en-US" dirty="0"/>
              <a:t>Breakers have similar ratings to fuses for Amperage, Voltage, and max interrupt current.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184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1B1FD-B6E3-0E7B-13B2-4A8BC80B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Fuse and circuit breaker examples</a:t>
            </a:r>
          </a:p>
        </p:txBody>
      </p:sp>
      <p:pic>
        <p:nvPicPr>
          <p:cNvPr id="5" name="Content Placeholder 4" descr="A diagram of a house battery&#10;&#10;AI-generated content may be incorrect.">
            <a:extLst>
              <a:ext uri="{FF2B5EF4-FFF2-40B4-BE49-F238E27FC236}">
                <a16:creationId xmlns:a16="http://schemas.microsoft.com/office/drawing/2014/main" id="{B741F4CD-A387-D280-93D2-14CD2AFB6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04" y="467208"/>
            <a:ext cx="654539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61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red and black electrical wires&#10;&#10;AI-generated content may be incorrect.">
            <a:extLst>
              <a:ext uri="{FF2B5EF4-FFF2-40B4-BE49-F238E27FC236}">
                <a16:creationId xmlns:a16="http://schemas.microsoft.com/office/drawing/2014/main" id="{0ADA4D4F-145A-DFA5-C96B-729F85FB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59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iring system&#10;&#10;AI-generated content may be incorrect.">
            <a:extLst>
              <a:ext uri="{FF2B5EF4-FFF2-40B4-BE49-F238E27FC236}">
                <a16:creationId xmlns:a16="http://schemas.microsoft.com/office/drawing/2014/main" id="{47D73000-7CD9-6A34-2E77-F4CFB6C3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5FC0-770F-07FB-F9DC-DCF932C3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120/240 Wiring Safe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8B87A-507C-BF46-2345-887FCFE59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Use correct size and type of wire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Stranded (NOT solid) copper wire, preferably tinned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#14 AWG for up to 15Amps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#12 for up to 20A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#10 for 30A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Use correct terminations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Crimped circular lugs or crimped sleeves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 solder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 wire nuts</a:t>
            </a:r>
          </a:p>
        </p:txBody>
      </p:sp>
    </p:spTree>
    <p:extLst>
      <p:ext uri="{BB962C8B-B14F-4D97-AF65-F5344CB8AC3E}">
        <p14:creationId xmlns:p14="http://schemas.microsoft.com/office/powerpoint/2010/main" val="1006322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FA9B6-5B03-2EDD-8D4E-39895F4E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25212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Batteries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8FFDB-1A31-22BF-3B28-C182CFF9B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243" y="4949659"/>
            <a:ext cx="2355207" cy="593185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</a:rPr>
              <a:t>An overview</a:t>
            </a:r>
          </a:p>
        </p:txBody>
      </p:sp>
    </p:spTree>
    <p:extLst>
      <p:ext uri="{BB962C8B-B14F-4D97-AF65-F5344CB8AC3E}">
        <p14:creationId xmlns:p14="http://schemas.microsoft.com/office/powerpoint/2010/main" val="10143329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battery&#10;&#10;AI-generated content may be incorrect.">
            <a:extLst>
              <a:ext uri="{FF2B5EF4-FFF2-40B4-BE49-F238E27FC236}">
                <a16:creationId xmlns:a16="http://schemas.microsoft.com/office/drawing/2014/main" id="{0ED66E8B-3B0C-429B-9071-E219B7EF4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0" y="457200"/>
            <a:ext cx="76939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38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864DC0-6319-477E-5F6E-0DB30444E503}"/>
              </a:ext>
            </a:extLst>
          </p:cNvPr>
          <p:cNvSpPr txBox="1"/>
          <p:nvPr/>
        </p:nvSpPr>
        <p:spPr>
          <a:xfrm>
            <a:off x="740113" y="205996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Common Features of 12V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Lead-acid batteries: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Plates of lead and lead dioxide.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Sulfuric acid electrolyte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Series connected cells, producing ~2.14V per cell when fully charged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D52ED8-41B9-5C94-9CB0-60B595BC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53" y="1040528"/>
            <a:ext cx="6507847" cy="42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09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AI-generated content may be incorrect.">
            <a:extLst>
              <a:ext uri="{FF2B5EF4-FFF2-40B4-BE49-F238E27FC236}">
                <a16:creationId xmlns:a16="http://schemas.microsoft.com/office/drawing/2014/main" id="{77A8FB69-D9D9-D586-216D-C47DEFC0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70" y="350176"/>
            <a:ext cx="9764110" cy="61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39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784B-6110-F919-836F-1521BCB2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discharge damages capacity and life.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DAFBB3-75FE-D84F-DA84-362A542AD0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6966" y="1688309"/>
            <a:ext cx="5572835" cy="49752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46A8C9-ED26-91C2-36A6-94E7FBDFCB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1" y="2259725"/>
            <a:ext cx="5828800" cy="3510454"/>
          </a:xfrm>
        </p:spPr>
      </p:pic>
    </p:spTree>
    <p:extLst>
      <p:ext uri="{BB962C8B-B14F-4D97-AF65-F5344CB8AC3E}">
        <p14:creationId xmlns:p14="http://schemas.microsoft.com/office/powerpoint/2010/main" val="11599142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60A665-D64F-68E6-2553-D62B9A9E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53152" y="-1180848"/>
            <a:ext cx="6858000" cy="9219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0BAE9-B3D7-8AE2-6937-600E155F03E9}"/>
              </a:ext>
            </a:extLst>
          </p:cNvPr>
          <p:cNvSpPr txBox="1"/>
          <p:nvPr/>
        </p:nvSpPr>
        <p:spPr>
          <a:xfrm>
            <a:off x="338666" y="2144889"/>
            <a:ext cx="2381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LIFELINE AGM</a:t>
            </a:r>
          </a:p>
          <a:p>
            <a:endParaRPr lang="en-US" sz="2800" dirty="0"/>
          </a:p>
          <a:p>
            <a:r>
              <a:rPr lang="en-US" sz="2800" dirty="0"/>
              <a:t>EXPECTED </a:t>
            </a:r>
          </a:p>
          <a:p>
            <a:endParaRPr lang="en-US" sz="2800" dirty="0"/>
          </a:p>
          <a:p>
            <a:r>
              <a:rPr lang="en-US" sz="2800" dirty="0"/>
              <a:t>LIFE CYCLES</a:t>
            </a:r>
          </a:p>
        </p:txBody>
      </p:sp>
    </p:spTree>
    <p:extLst>
      <p:ext uri="{BB962C8B-B14F-4D97-AF65-F5344CB8AC3E}">
        <p14:creationId xmlns:p14="http://schemas.microsoft.com/office/powerpoint/2010/main" val="26874620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8419C7-1A09-B705-AE7A-EB67AC5F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30" y="261495"/>
            <a:ext cx="9602540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007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electrical model&#10;&#10;AI-generated content may be incorrect.">
            <a:extLst>
              <a:ext uri="{FF2B5EF4-FFF2-40B4-BE49-F238E27FC236}">
                <a16:creationId xmlns:a16="http://schemas.microsoft.com/office/drawing/2014/main" id="{073332E9-73BB-1DFE-83D4-FB64A15A9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41" y="1468428"/>
            <a:ext cx="8439828" cy="41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78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03BA-C3D4-A322-34EF-88468C6E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TEMPERATURE EFFECTS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68D59-5271-3D51-3766-6B962A09B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9725"/>
            <a:ext cx="5157787" cy="895350"/>
          </a:xfrm>
        </p:spPr>
        <p:txBody>
          <a:bodyPr/>
          <a:lstStyle/>
          <a:p>
            <a:r>
              <a:rPr lang="en-US" dirty="0"/>
              <a:t>Temperature effect on voltage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7181-D5CB-6E2F-186C-6DAF6013A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609725"/>
            <a:ext cx="5183188" cy="823912"/>
          </a:xfrm>
        </p:spPr>
        <p:txBody>
          <a:bodyPr/>
          <a:lstStyle/>
          <a:p>
            <a:r>
              <a:rPr lang="en-US" dirty="0"/>
              <a:t>Temperature effect on internal resistance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6D62CEA-B622-0A3D-4291-83C14D71C9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01191" y="2638425"/>
            <a:ext cx="5367927" cy="339090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0DF6BE6-A8F9-C830-9B65-F73D3B631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1008" y="2798878"/>
            <a:ext cx="5367927" cy="3069993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2DA054-E733-B8A8-6BD5-2B15701F56C4}"/>
              </a:ext>
            </a:extLst>
          </p:cNvPr>
          <p:cNvSpPr txBox="1"/>
          <p:nvPr/>
        </p:nvSpPr>
        <p:spPr>
          <a:xfrm>
            <a:off x="561662" y="365807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14,04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DD429A-A1FA-A948-3103-4D73AD4BF65D}"/>
              </a:ext>
            </a:extLst>
          </p:cNvPr>
          <p:cNvSpPr txBox="1"/>
          <p:nvPr/>
        </p:nvSpPr>
        <p:spPr>
          <a:xfrm>
            <a:off x="496005" y="424338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13.68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5F511C-57A5-A661-6C47-F06B5F26BEAE}"/>
              </a:ext>
            </a:extLst>
          </p:cNvPr>
          <p:cNvSpPr txBox="1"/>
          <p:nvPr/>
        </p:nvSpPr>
        <p:spPr>
          <a:xfrm>
            <a:off x="525744" y="487310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13.32</a:t>
            </a:r>
          </a:p>
        </p:txBody>
      </p:sp>
    </p:spTree>
    <p:extLst>
      <p:ext uri="{BB962C8B-B14F-4D97-AF65-F5344CB8AC3E}">
        <p14:creationId xmlns:p14="http://schemas.microsoft.com/office/powerpoint/2010/main" val="29129691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47665E-663D-D3BF-9257-C4A85ABA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Battery charger requirements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7982718D-A1C5-88C5-FEB1-B1CD14410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16300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0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D47B-2475-7D42-CD75-51E2DF2B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SHOCK HAZARD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1064F-5C8B-4760-7912-E142E771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2033391"/>
            <a:ext cx="9639802" cy="414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27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1D63DD-DA09-6012-24AB-36B2155BB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60664"/>
            <a:ext cx="10414100" cy="679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4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FE5A-8FFB-3359-D5C8-77AA5E7A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batteries  (LiFePO</a:t>
            </a:r>
            <a:r>
              <a:rPr lang="en-US" baseline="-25000" dirty="0"/>
              <a:t>4</a:t>
            </a:r>
            <a:r>
              <a:rPr lang="en-US" dirty="0"/>
              <a:t>) </a:t>
            </a:r>
            <a:r>
              <a:rPr lang="en-US" i="1" dirty="0"/>
              <a:t>aka LFP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1F393-D352-FABA-3BAF-FD4CB80DC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Lithium </a:t>
            </a:r>
            <a:r>
              <a:rPr lang="en-US" dirty="0" err="1"/>
              <a:t>ferrophosphate</a:t>
            </a:r>
            <a:r>
              <a:rPr lang="en-US" dirty="0"/>
              <a:t> cathode, graphite anode.</a:t>
            </a:r>
          </a:p>
          <a:p>
            <a:r>
              <a:rPr lang="en-US" dirty="0"/>
              <a:t>Electrolyte of </a:t>
            </a:r>
            <a:r>
              <a:rPr lang="en-US" dirty="0" err="1"/>
              <a:t>lithiumhexaflouride</a:t>
            </a:r>
            <a:r>
              <a:rPr lang="en-US" dirty="0"/>
              <a:t> in an organic solvent</a:t>
            </a:r>
          </a:p>
          <a:p>
            <a:r>
              <a:rPr lang="en-US" dirty="0"/>
              <a:t>Working cell voltage of 3.0-3.3V (4 cells for a “12V” battery)</a:t>
            </a:r>
          </a:p>
          <a:p>
            <a:r>
              <a:rPr lang="en-US" dirty="0"/>
              <a:t>Max cell charged voltage of 3.60-3.65V (14.4-14.6V)</a:t>
            </a:r>
          </a:p>
          <a:p>
            <a:r>
              <a:rPr lang="en-US" dirty="0"/>
              <a:t>Sealed, maintenance-free construction</a:t>
            </a:r>
          </a:p>
          <a:p>
            <a:r>
              <a:rPr lang="en-US" dirty="0"/>
              <a:t>Lighter, more energy dense than lead-acid</a:t>
            </a:r>
          </a:p>
          <a:p>
            <a:r>
              <a:rPr lang="en-US" dirty="0"/>
              <a:t>Flatter discharge curve</a:t>
            </a:r>
          </a:p>
          <a:p>
            <a:r>
              <a:rPr lang="en-US" dirty="0"/>
              <a:t>100% discharge doesn’t affect capacity or lifetime.</a:t>
            </a:r>
          </a:p>
          <a:p>
            <a:r>
              <a:rPr lang="en-US" dirty="0"/>
              <a:t>Inherently safer charging  than Li-ion batteries.</a:t>
            </a:r>
          </a:p>
        </p:txBody>
      </p:sp>
    </p:spTree>
    <p:extLst>
      <p:ext uri="{BB962C8B-B14F-4D97-AF65-F5344CB8AC3E}">
        <p14:creationId xmlns:p14="http://schemas.microsoft.com/office/powerpoint/2010/main" val="39003784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06C529-F2B7-4488-2689-79D35DB40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227678"/>
              </p:ext>
            </p:extLst>
          </p:nvPr>
        </p:nvGraphicFramePr>
        <p:xfrm>
          <a:off x="200026" y="352425"/>
          <a:ext cx="11810999" cy="6048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6655">
                  <a:extLst>
                    <a:ext uri="{9D8B030D-6E8A-4147-A177-3AD203B41FA5}">
                      <a16:colId xmlns:a16="http://schemas.microsoft.com/office/drawing/2014/main" val="900702982"/>
                    </a:ext>
                  </a:extLst>
                </a:gridCol>
                <a:gridCol w="1776655">
                  <a:extLst>
                    <a:ext uri="{9D8B030D-6E8A-4147-A177-3AD203B41FA5}">
                      <a16:colId xmlns:a16="http://schemas.microsoft.com/office/drawing/2014/main" val="1351905307"/>
                    </a:ext>
                  </a:extLst>
                </a:gridCol>
                <a:gridCol w="1526421">
                  <a:extLst>
                    <a:ext uri="{9D8B030D-6E8A-4147-A177-3AD203B41FA5}">
                      <a16:colId xmlns:a16="http://schemas.microsoft.com/office/drawing/2014/main" val="387837211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1904569289"/>
                    </a:ext>
                  </a:extLst>
                </a:gridCol>
                <a:gridCol w="2051909">
                  <a:extLst>
                    <a:ext uri="{9D8B030D-6E8A-4147-A177-3AD203B41FA5}">
                      <a16:colId xmlns:a16="http://schemas.microsoft.com/office/drawing/2014/main" val="327284838"/>
                    </a:ext>
                  </a:extLst>
                </a:gridCol>
                <a:gridCol w="2001865">
                  <a:extLst>
                    <a:ext uri="{9D8B030D-6E8A-4147-A177-3AD203B41FA5}">
                      <a16:colId xmlns:a16="http://schemas.microsoft.com/office/drawing/2014/main" val="990134815"/>
                    </a:ext>
                  </a:extLst>
                </a:gridCol>
                <a:gridCol w="1201119">
                  <a:extLst>
                    <a:ext uri="{9D8B030D-6E8A-4147-A177-3AD203B41FA5}">
                      <a16:colId xmlns:a16="http://schemas.microsoft.com/office/drawing/2014/main" val="2741889619"/>
                    </a:ext>
                  </a:extLst>
                </a:gridCol>
              </a:tblGrid>
              <a:tr h="109970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Battery  Technology Comparison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63179"/>
                  </a:ext>
                </a:extLst>
              </a:tr>
              <a:tr h="54985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7181835"/>
                  </a:ext>
                </a:extLst>
              </a:tr>
              <a:tr h="21994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BATTERY  TYPE</a:t>
                      </a:r>
                      <a:endParaRPr lang="en-US" sz="2000" b="0" i="0" u="none" strike="noStrike" dirty="0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OC VOLTAGE @20°C</a:t>
                      </a:r>
                      <a:endParaRPr lang="en-US" sz="2000" b="0" i="0" u="none" strike="noStrike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TEMPCO</a:t>
                      </a:r>
                      <a:endParaRPr lang="en-US" sz="2000" b="0" i="0" u="none" strike="noStrike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SELF-DISCHARGE %/mo.</a:t>
                      </a:r>
                      <a:endParaRPr lang="en-US" sz="2000" b="0" i="0" u="none" strike="noStrike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VOLUMETRIC ENERGY DENSITY (Wh/l)</a:t>
                      </a:r>
                      <a:endParaRPr lang="en-US" sz="2000" b="0" i="0" u="none" strike="noStrike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GRAVIMETRIC ENERGY DENSITY (Wh/KG)</a:t>
                      </a:r>
                      <a:endParaRPr lang="en-US" sz="2000" b="0" i="0" u="none" strike="noStrike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CYCLE LIFE FOR 50% DOD</a:t>
                      </a:r>
                      <a:endParaRPr lang="en-US" sz="2000" b="0" i="0" u="none" strike="noStrike" dirty="0">
                        <a:solidFill>
                          <a:srgbClr val="0E284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6208"/>
                  </a:ext>
                </a:extLst>
              </a:tr>
              <a:tr h="5498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FLOODED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12.75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7451360"/>
                  </a:ext>
                </a:extLst>
              </a:tr>
              <a:tr h="5498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GEL CEL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12.85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2395829"/>
                  </a:ext>
                </a:extLst>
              </a:tr>
              <a:tr h="5498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AGM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12.85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−21mV/°C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30-50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0605856"/>
                  </a:ext>
                </a:extLst>
              </a:tr>
              <a:tr h="5498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LFP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12.45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−1.6mV/°C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&gt;3500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569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6423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4C9FD-7656-9CE8-642E-1EA3FCB8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44575"/>
          </a:xfrm>
        </p:spPr>
        <p:txBody>
          <a:bodyPr/>
          <a:lstStyle/>
          <a:p>
            <a:r>
              <a:rPr lang="en-US" dirty="0"/>
              <a:t>Important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5AD8C-FA5D-5018-B339-F021120C4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93020"/>
            <a:ext cx="5157787" cy="823912"/>
          </a:xfrm>
        </p:spPr>
        <p:txBody>
          <a:bodyPr/>
          <a:lstStyle/>
          <a:p>
            <a:r>
              <a:rPr lang="en-US" dirty="0"/>
              <a:t>LEAD-ACID BATTERY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E1A5-3A03-F06D-31D9-DD7083B4D8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Very heavy</a:t>
            </a:r>
          </a:p>
          <a:p>
            <a:r>
              <a:rPr lang="en-US" dirty="0"/>
              <a:t>Risk of acid spill and hydrogen gas unless sealed (AGM, Gel)</a:t>
            </a:r>
          </a:p>
          <a:p>
            <a:r>
              <a:rPr lang="en-US" dirty="0"/>
              <a:t>Less capacity at low temp.</a:t>
            </a:r>
          </a:p>
          <a:p>
            <a:r>
              <a:rPr lang="en-US" dirty="0"/>
              <a:t>Less capacity at high load.</a:t>
            </a:r>
          </a:p>
          <a:p>
            <a:r>
              <a:rPr lang="en-US" dirty="0"/>
              <a:t>Shorter lifetime at high temp.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8DA7F-B4DE-FF5C-D1EF-A639750A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1293020"/>
            <a:ext cx="5183188" cy="823912"/>
          </a:xfrm>
        </p:spPr>
        <p:txBody>
          <a:bodyPr/>
          <a:lstStyle/>
          <a:p>
            <a:r>
              <a:rPr lang="en-US" dirty="0"/>
              <a:t>LFP BATTERY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35851-A33C-DC54-696C-56B744F9EA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Lighter, smaller</a:t>
            </a:r>
          </a:p>
          <a:p>
            <a:r>
              <a:rPr lang="en-US" dirty="0"/>
              <a:t>Sealed</a:t>
            </a:r>
          </a:p>
          <a:p>
            <a:r>
              <a:rPr lang="en-US" dirty="0"/>
              <a:t>Less capacity at low temp</a:t>
            </a:r>
          </a:p>
          <a:p>
            <a:r>
              <a:rPr lang="en-US" dirty="0"/>
              <a:t>Capacity unaffected by load.</a:t>
            </a:r>
          </a:p>
          <a:p>
            <a:r>
              <a:rPr lang="en-US" dirty="0"/>
              <a:t>Shorter lifetime at high temp.</a:t>
            </a:r>
          </a:p>
          <a:p>
            <a:r>
              <a:rPr lang="en-US" dirty="0"/>
              <a:t>Expensive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206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78250D-F33F-3BCE-7A32-3E2F229A4140}"/>
              </a:ext>
            </a:extLst>
          </p:cNvPr>
          <p:cNvSpPr txBox="1"/>
          <p:nvPr/>
        </p:nvSpPr>
        <p:spPr>
          <a:xfrm>
            <a:off x="2619023" y="270934"/>
            <a:ext cx="6637866" cy="554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Boat Electrical Seminar</a:t>
            </a:r>
            <a:endParaRPr lang="en-US" sz="2400" b="1" kern="100" dirty="0">
              <a:solidFill>
                <a:schemeClr val="bg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March 1, 2025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Suggested references:</a:t>
            </a:r>
            <a:endParaRPr lang="en-US" sz="1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Boatowner’s Mechanical and Electrical Manual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(4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ed.) by Nigel Calder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Wiring Unlimited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Victron Energy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Sailboat Electrical Systems: Improvement, Wiring and Repair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by Don Casey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Boat Batteries and Battery Charging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John. C. Payne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West Marine Advisor—many useful articles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AGM batteries:  Lifeline Batteries </a:t>
            </a: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Lifeline Technical Manual,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https://lifelinebatteries.com/wp-content/uploads/2015/12/6-0101F-Lifeline-Technical-Manual-Final-5-06-19.pdf</a:t>
            </a:r>
            <a:endParaRPr lang="en-US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68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18993</TotalTime>
  <Words>3209</Words>
  <Application>Microsoft Office PowerPoint</Application>
  <PresentationFormat>Widescreen</PresentationFormat>
  <Paragraphs>444</Paragraphs>
  <Slides>94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2" baseType="lpstr">
      <vt:lpstr>Algerian</vt:lpstr>
      <vt:lpstr>Aptos</vt:lpstr>
      <vt:lpstr>Aptos Display</vt:lpstr>
      <vt:lpstr>Aptos Narrow</vt:lpstr>
      <vt:lpstr>Arial</vt:lpstr>
      <vt:lpstr>Calibri</vt:lpstr>
      <vt:lpstr>Wingdings</vt:lpstr>
      <vt:lpstr>Office Theme</vt:lpstr>
      <vt:lpstr>Boat Electrical Systems</vt:lpstr>
      <vt:lpstr>Outline</vt:lpstr>
      <vt:lpstr>An Engineer’s View of a Cruising Boat</vt:lpstr>
      <vt:lpstr> Shorepower</vt:lpstr>
      <vt:lpstr>PowerPoint Presentation</vt:lpstr>
      <vt:lpstr>AC  systems variations</vt:lpstr>
      <vt:lpstr>WIRING BASICS</vt:lpstr>
      <vt:lpstr>120/240 Wiring Safe Practices</vt:lpstr>
      <vt:lpstr>SHOCK HAZARD</vt:lpstr>
      <vt:lpstr>PowerPoint Presentation</vt:lpstr>
      <vt:lpstr>GFCI PROTECTION FOR A MORE LIKELY SHOCK HAZARD</vt:lpstr>
      <vt:lpstr>DC SYSTEMS</vt:lpstr>
      <vt:lpstr>12/24VDC Systems – key components</vt:lpstr>
      <vt:lpstr>12/24VDC  Concerns</vt:lpstr>
      <vt:lpstr>More Wiring Basics</vt:lpstr>
      <vt:lpstr>Wire termination</vt:lpstr>
      <vt:lpstr>PowerPoint Presentation</vt:lpstr>
      <vt:lpstr>PowerPoint Presentation</vt:lpstr>
      <vt:lpstr>Moving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Galvanic Corrosion</vt:lpstr>
      <vt:lpstr>Metals with differing electrochemical potential form batteries. In the presence of an electrolyte, current flows from the anode, causing corrosion.</vt:lpstr>
      <vt:lpstr>PowerPoint Presentation</vt:lpstr>
      <vt:lpstr>PREVENTING GALVANIC CORROSION FROM DISSIMILAR METALS</vt:lpstr>
      <vt:lpstr>THE “HOT” MARINA PROBLEM </vt:lpstr>
      <vt:lpstr>The “hot” marina also causes electrolysis</vt:lpstr>
      <vt:lpstr>“HOT” MARINA PROTECTIONS</vt:lpstr>
      <vt:lpstr>LIGHTNING PROTECTION</vt:lpstr>
      <vt:lpstr>LIGHTNING – WHAT IS IT?</vt:lpstr>
      <vt:lpstr>LIGHTNING –is it a real problem?</vt:lpstr>
      <vt:lpstr>Danger!</vt:lpstr>
      <vt:lpstr>Results of lightning strikes on sailboats</vt:lpstr>
      <vt:lpstr>The ZONE of PROTECTION</vt:lpstr>
      <vt:lpstr>PROTECTION FROM CATASTROPHIC DAMAGE: Create a low resistance path from the masthead to the water.</vt:lpstr>
      <vt:lpstr>PowerPoint Presentation</vt:lpstr>
      <vt:lpstr>Lightning protection on s/v Sequoia</vt:lpstr>
      <vt:lpstr>Lightning ground on Sequoia</vt:lpstr>
      <vt:lpstr>Marine Lightning Protection, Inc.  system</vt:lpstr>
      <vt:lpstr>PROTECTION FROM SECONDARY LIGHTNING DAMAGE: Isolate and protect other systems</vt:lpstr>
      <vt:lpstr>Electrical Systems Interactions</vt:lpstr>
      <vt:lpstr>120VAC SAFETY GROUND  (green wire)</vt:lpstr>
      <vt:lpstr>PowerPoint Presentation</vt:lpstr>
      <vt:lpstr>PowerPoint Presentation</vt:lpstr>
      <vt:lpstr>12VDC GROUND</vt:lpstr>
      <vt:lpstr>BASIC DC GROUND CONNECTIONS</vt:lpstr>
      <vt:lpstr>ELECTROLYSIS PREVENTION </vt:lpstr>
      <vt:lpstr>LIGHTNING GROUND ISOLATION</vt:lpstr>
      <vt:lpstr>Lightning protection on s/v Sequoia</vt:lpstr>
      <vt:lpstr>DC decoupling for a lightning ground</vt:lpstr>
      <vt:lpstr>Radio Grounds</vt:lpstr>
      <vt:lpstr>Added HF radio grounds:  2 alternatives</vt:lpstr>
      <vt:lpstr>PowerPoint Presentation</vt:lpstr>
      <vt:lpstr>DC SYSTEMS</vt:lpstr>
      <vt:lpstr>Basic Questions</vt:lpstr>
      <vt:lpstr>It starts with adding a second battery…</vt:lpstr>
      <vt:lpstr>PowerPoint Presentation</vt:lpstr>
      <vt:lpstr>The troublesome ON-OFF-BOTH  switch</vt:lpstr>
      <vt:lpstr>Off – on – combine switch</vt:lpstr>
      <vt:lpstr>Safer and more economical</vt:lpstr>
      <vt:lpstr>Automating the charging</vt:lpstr>
      <vt:lpstr>The most flexibility</vt:lpstr>
      <vt:lpstr>PowerPoint Presentation</vt:lpstr>
      <vt:lpstr>Battery Charging</vt:lpstr>
      <vt:lpstr>PowerPoint Presentation</vt:lpstr>
      <vt:lpstr>Switched and un-switched loads</vt:lpstr>
      <vt:lpstr>PowerPoint Presentation</vt:lpstr>
      <vt:lpstr>Circuit Protection</vt:lpstr>
      <vt:lpstr>Why?</vt:lpstr>
      <vt:lpstr>Why?</vt:lpstr>
      <vt:lpstr>Fuses</vt:lpstr>
      <vt:lpstr>Circuit Breakers</vt:lpstr>
      <vt:lpstr>Fuse and circuit breaker examples</vt:lpstr>
      <vt:lpstr>PowerPoint Presentation</vt:lpstr>
      <vt:lpstr>PowerPoint Presentation</vt:lpstr>
      <vt:lpstr>Batteries</vt:lpstr>
      <vt:lpstr>PowerPoint Presentation</vt:lpstr>
      <vt:lpstr>PowerPoint Presentation</vt:lpstr>
      <vt:lpstr>PowerPoint Presentation</vt:lpstr>
      <vt:lpstr>Deep discharge damages capacity and life.</vt:lpstr>
      <vt:lpstr>PowerPoint Presentation</vt:lpstr>
      <vt:lpstr>PowerPoint Presentation</vt:lpstr>
      <vt:lpstr>PowerPoint Presentation</vt:lpstr>
      <vt:lpstr> TEMPERATURE EFFECTS</vt:lpstr>
      <vt:lpstr>Battery charger requirements</vt:lpstr>
      <vt:lpstr>PowerPoint Presentation</vt:lpstr>
      <vt:lpstr>Lithium batteries  (LiFePO4) aka LFP</vt:lpstr>
      <vt:lpstr>PowerPoint Presentation</vt:lpstr>
      <vt:lpstr>Important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Johnston</dc:creator>
  <cp:lastModifiedBy>Craig Johnston</cp:lastModifiedBy>
  <cp:revision>6</cp:revision>
  <dcterms:created xsi:type="dcterms:W3CDTF">2025-02-15T19:02:46Z</dcterms:created>
  <dcterms:modified xsi:type="dcterms:W3CDTF">2025-03-02T03:15:25Z</dcterms:modified>
</cp:coreProperties>
</file>